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68"/>
  </p:notesMasterIdLst>
  <p:sldIdLst>
    <p:sldId id="256" r:id="rId3"/>
    <p:sldId id="257" r:id="rId4"/>
    <p:sldId id="271" r:id="rId5"/>
    <p:sldId id="272" r:id="rId6"/>
    <p:sldId id="309" r:id="rId7"/>
    <p:sldId id="265" r:id="rId8"/>
    <p:sldId id="266" r:id="rId9"/>
    <p:sldId id="267" r:id="rId10"/>
    <p:sldId id="336" r:id="rId11"/>
    <p:sldId id="340" r:id="rId12"/>
    <p:sldId id="337" r:id="rId13"/>
    <p:sldId id="335" r:id="rId14"/>
    <p:sldId id="287" r:id="rId15"/>
    <p:sldId id="333" r:id="rId16"/>
    <p:sldId id="334" r:id="rId17"/>
    <p:sldId id="338" r:id="rId18"/>
    <p:sldId id="339" r:id="rId19"/>
    <p:sldId id="274" r:id="rId20"/>
    <p:sldId id="311" r:id="rId21"/>
    <p:sldId id="313" r:id="rId22"/>
    <p:sldId id="314" r:id="rId23"/>
    <p:sldId id="315" r:id="rId24"/>
    <p:sldId id="316" r:id="rId25"/>
    <p:sldId id="317" r:id="rId26"/>
    <p:sldId id="318" r:id="rId27"/>
    <p:sldId id="312" r:id="rId28"/>
    <p:sldId id="264" r:id="rId29"/>
    <p:sldId id="259" r:id="rId30"/>
    <p:sldId id="268" r:id="rId31"/>
    <p:sldId id="291" r:id="rId32"/>
    <p:sldId id="270" r:id="rId33"/>
    <p:sldId id="278" r:id="rId34"/>
    <p:sldId id="279" r:id="rId35"/>
    <p:sldId id="280" r:id="rId36"/>
    <p:sldId id="282" r:id="rId37"/>
    <p:sldId id="269" r:id="rId38"/>
    <p:sldId id="275" r:id="rId39"/>
    <p:sldId id="294" r:id="rId40"/>
    <p:sldId id="289" r:id="rId41"/>
    <p:sldId id="304" r:id="rId42"/>
    <p:sldId id="303" r:id="rId43"/>
    <p:sldId id="322" r:id="rId44"/>
    <p:sldId id="302" r:id="rId45"/>
    <p:sldId id="292" r:id="rId46"/>
    <p:sldId id="293" r:id="rId47"/>
    <p:sldId id="305" r:id="rId48"/>
    <p:sldId id="306" r:id="rId49"/>
    <p:sldId id="308" r:id="rId50"/>
    <p:sldId id="307" r:id="rId51"/>
    <p:sldId id="281" r:id="rId52"/>
    <p:sldId id="285" r:id="rId53"/>
    <p:sldId id="298" r:id="rId54"/>
    <p:sldId id="262" r:id="rId55"/>
    <p:sldId id="284" r:id="rId56"/>
    <p:sldId id="283" r:id="rId57"/>
    <p:sldId id="276" r:id="rId58"/>
    <p:sldId id="296" r:id="rId59"/>
    <p:sldId id="301" r:id="rId60"/>
    <p:sldId id="300" r:id="rId61"/>
    <p:sldId id="323" r:id="rId62"/>
    <p:sldId id="325" r:id="rId63"/>
    <p:sldId id="326" r:id="rId64"/>
    <p:sldId id="327" r:id="rId65"/>
    <p:sldId id="328" r:id="rId66"/>
    <p:sldId id="329"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56" autoAdjust="0"/>
    <p:restoredTop sz="94660"/>
  </p:normalViewPr>
  <p:slideViewPr>
    <p:cSldViewPr>
      <p:cViewPr varScale="1">
        <p:scale>
          <a:sx n="80" d="100"/>
          <a:sy n="80" d="100"/>
        </p:scale>
        <p:origin x="109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8DB960-2B76-49A4-B4DC-4E752D1B98C4}" type="datetimeFigureOut">
              <a:rPr lang="en-US" smtClean="0"/>
              <a:pPr/>
              <a:t>8/19/2017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0730A-D9D0-4B64-B15A-CC5DED520116}" type="slidenum">
              <a:rPr lang="en-US" smtClean="0"/>
              <a:pPr/>
              <a:t>‹#›</a:t>
            </a:fld>
            <a:endParaRPr lang="en-US"/>
          </a:p>
        </p:txBody>
      </p:sp>
    </p:spTree>
    <p:extLst>
      <p:ext uri="{BB962C8B-B14F-4D97-AF65-F5344CB8AC3E}">
        <p14:creationId xmlns:p14="http://schemas.microsoft.com/office/powerpoint/2010/main" val="316505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4038599"/>
            <a:ext cx="9144000" cy="193087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4111751"/>
            <a:ext cx="1371600" cy="1776953"/>
          </a:xfrm>
          <a:prstGeom prst="rect">
            <a:avLst/>
          </a:prstGeom>
          <a:gradFill flip="none" rotWithShape="1">
            <a:gsLst>
              <a:gs pos="0">
                <a:schemeClr val="accent4">
                  <a:lumMod val="60000"/>
                  <a:lumOff val="40000"/>
                </a:schemeClr>
              </a:gs>
              <a:gs pos="50000">
                <a:schemeClr val="accent4">
                  <a:lumMod val="20000"/>
                  <a:lumOff val="80000"/>
                </a:schemeClr>
              </a:gs>
              <a:gs pos="100000">
                <a:schemeClr val="tx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1371600" y="4111751"/>
            <a:ext cx="7772400" cy="1776953"/>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1371600" y="4191000"/>
            <a:ext cx="7467600" cy="1066800"/>
          </a:xfrm>
        </p:spPr>
        <p:txBody>
          <a:bodyPr anchor="b">
            <a:normAutofit/>
          </a:bodyPr>
          <a:lstStyle>
            <a:lvl1pPr>
              <a:defRPr sz="4400" cap="none" baseline="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371600" y="5257800"/>
            <a:ext cx="7467600" cy="609600"/>
          </a:xfrm>
        </p:spPr>
        <p:txBody>
          <a:bodyPr anchor="t" anchorCtr="0">
            <a:normAutofit/>
          </a:bodyPr>
          <a:lstStyle>
            <a:lvl1pPr marL="0" indent="0" algn="l">
              <a:buNone/>
              <a:defRPr sz="2400">
                <a:solidFill>
                  <a:schemeClr val="accent3">
                    <a:lumMod val="60000"/>
                    <a:lumOff val="4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fld id="{DA480A42-1B47-4A74-9A1D-F67E9D003F15}" type="datetimeFigureOut">
              <a:rPr lang="en-US" smtClean="0"/>
              <a:pPr/>
              <a:t>8/19/2017</a:t>
            </a:fld>
            <a:endParaRPr lang="en-US"/>
          </a:p>
        </p:txBody>
      </p:sp>
      <p:sp>
        <p:nvSpPr>
          <p:cNvPr id="17" name="Footer Placeholder 16"/>
          <p:cNvSpPr>
            <a:spLocks noGrp="1"/>
          </p:cNvSpPr>
          <p:nvPr>
            <p:ph type="ftr" sz="quarter" idx="11"/>
          </p:nvPr>
        </p:nvSpPr>
        <p:spPr>
          <a:xfrm>
            <a:off x="3200399" y="6233160"/>
            <a:ext cx="4752393" cy="320040"/>
          </a:xfrm>
          <a:prstGeom prst="rect">
            <a:avLst/>
          </a:prstGeom>
        </p:spPr>
        <p:txBody>
          <a:bodyPr anchor="b" anchorCtr="0"/>
          <a:lstStyle>
            <a:lvl1pPr algn="r">
              <a:defRPr>
                <a:solidFill>
                  <a:schemeClr val="bg2"/>
                </a:solidFill>
              </a:defRPr>
            </a:lvl1pPr>
          </a:lstStyle>
          <a:p>
            <a:endParaRPr lang="en-US"/>
          </a:p>
        </p:txBody>
      </p:sp>
      <p:sp>
        <p:nvSpPr>
          <p:cNvPr id="29" name="Slide Number Placeholder 28"/>
          <p:cNvSpPr>
            <a:spLocks noGrp="1"/>
          </p:cNvSpPr>
          <p:nvPr>
            <p:ph type="sldNum" sz="quarter" idx="12"/>
          </p:nvPr>
        </p:nvSpPr>
        <p:spPr>
          <a:xfrm>
            <a:off x="8001000" y="6233160"/>
            <a:ext cx="838200" cy="320040"/>
          </a:xfrm>
          <a:prstGeom prst="rect">
            <a:avLst/>
          </a:prstGeom>
        </p:spPr>
        <p:txBody>
          <a:bodyPr anchor="b" anchorCtr="0"/>
          <a:lstStyle>
            <a:lvl1pPr>
              <a:defRPr>
                <a:solidFill>
                  <a:schemeClr val="bg2"/>
                </a:solidFill>
              </a:defRPr>
            </a:lvl1pPr>
          </a:lstStyle>
          <a:p>
            <a:fld id="{4024F9E6-8BD1-4849-86DE-3CD23B63DC4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A480A42-1B47-4A74-9A1D-F67E9D003F15}" type="datetimeFigureOut">
              <a:rPr lang="en-US" smtClean="0"/>
              <a:pPr/>
              <a:t>8/19/2017</a:t>
            </a:fld>
            <a:endParaRPr lang="en-US"/>
          </a:p>
        </p:txBody>
      </p:sp>
      <p:sp>
        <p:nvSpPr>
          <p:cNvPr id="8" name="Slide Number Placeholder 7"/>
          <p:cNvSpPr>
            <a:spLocks noGrp="1"/>
          </p:cNvSpPr>
          <p:nvPr>
            <p:ph type="sldNum" sz="quarter" idx="11"/>
          </p:nvPr>
        </p:nvSpPr>
        <p:spPr/>
        <p:txBody>
          <a:bodyPr/>
          <a:lstStyle/>
          <a:p>
            <a:fld id="{4024F9E6-8BD1-4849-86DE-3CD23B63DC4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gradFill flip="none" rotWithShape="1">
          <a:gsLst>
            <a:gs pos="0">
              <a:schemeClr val="accent3">
                <a:lumMod val="60000"/>
                <a:lumOff val="40000"/>
              </a:schemeClr>
            </a:gs>
            <a:gs pos="50000">
              <a:schemeClr val="accent3">
                <a:lumMod val="20000"/>
                <a:lumOff val="80000"/>
              </a:schemeClr>
            </a:gs>
            <a:gs pos="100000">
              <a:schemeClr val="bg1"/>
            </a:gs>
          </a:gsLst>
          <a:lin ang="81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6019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p:nvPr/>
        </p:nvSpPr>
        <p:spPr bwMode="white">
          <a:xfrm>
            <a:off x="8823960"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915400" y="533400"/>
            <a:ext cx="228600" cy="63246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0" y="0"/>
            <a:ext cx="9144000" cy="533400"/>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0" name="Date Placeholder 9"/>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97C1F-7D88-4912-83DF-E40923F7F366}" type="datetimeFigureOut">
              <a:rPr lang="en-US" smtClean="0"/>
              <a:pPr/>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99769-CB03-4DA4-8098-B7239AE123CB}" type="slidenum">
              <a:rPr lang="en-US" smtClean="0"/>
              <a:pPr/>
              <a:t>‹#›</a:t>
            </a:fld>
            <a:endParaRPr lang="en-US"/>
          </a:p>
        </p:txBody>
      </p:sp>
    </p:spTree>
    <p:extLst>
      <p:ext uri="{BB962C8B-B14F-4D97-AF65-F5344CB8AC3E}">
        <p14:creationId xmlns:p14="http://schemas.microsoft.com/office/powerpoint/2010/main" val="31523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762000" y="1600200"/>
            <a:ext cx="8004048"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62000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371600" cy="9906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nchor="ctr" anchorCtr="0"/>
          <a:lstStyle>
            <a:lvl1pPr algn="l">
              <a:buNone/>
              <a:defRPr sz="4400" b="0" cap="none">
                <a:solidFill>
                  <a:srgbClr val="FFFFFF"/>
                </a:solidFill>
              </a:defRPr>
            </a:lvl1pPr>
          </a:lstStyle>
          <a:p>
            <a:r>
              <a:rPr kumimoji="0" lang="en-US" smtClean="0"/>
              <a:t>Click to edit Master title style</a:t>
            </a:r>
            <a:endParaRPr kumimoji="0" lang="en-US"/>
          </a:p>
        </p:txBody>
      </p:sp>
      <p:sp>
        <p:nvSpPr>
          <p:cNvPr id="10" name="Date Placeholder 9"/>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7620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768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5" name="Slide Number Placeholder 14"/>
          <p:cNvSpPr>
            <a:spLocks noGrp="1"/>
          </p:cNvSpPr>
          <p:nvPr>
            <p:ph type="sldNum" sz="quarter" idx="11"/>
          </p:nvPr>
        </p:nvSpPr>
        <p:spPr/>
        <p:txBody>
          <a:bodyPr/>
          <a:lstStyle/>
          <a:p>
            <a:fld id="{4024F9E6-8BD1-4849-86DE-3CD23B63DC4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7620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768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6" name="Text Placeholder 15"/>
          <p:cNvSpPr>
            <a:spLocks noGrp="1"/>
          </p:cNvSpPr>
          <p:nvPr>
            <p:ph type="body" sz="quarter" idx="1"/>
          </p:nvPr>
        </p:nvSpPr>
        <p:spPr>
          <a:xfrm>
            <a:off x="7620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768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Date Placeholder 17"/>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9" name="Slide Number Placeholder 18"/>
          <p:cNvSpPr>
            <a:spLocks noGrp="1"/>
          </p:cNvSpPr>
          <p:nvPr>
            <p:ph type="sldNum" sz="quarter" idx="11"/>
          </p:nvPr>
        </p:nvSpPr>
        <p:spPr/>
        <p:txBody>
          <a:bodyPr/>
          <a:lstStyle/>
          <a:p>
            <a:fld id="{4024F9E6-8BD1-4849-86DE-3CD23B63DC4B}" type="slidenum">
              <a:rPr lang="en-US" smtClean="0"/>
              <a:pPr/>
              <a:t>‹#›</a:t>
            </a:fld>
            <a:endParaRPr lang="en-US"/>
          </a:p>
        </p:txBody>
      </p:sp>
      <p:sp>
        <p:nvSpPr>
          <p:cNvPr id="20" name="Footer Placeholder 19"/>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DA480A42-1B47-4A74-9A1D-F67E9D003F15}" type="datetimeFigureOut">
              <a:rPr lang="en-US" smtClean="0"/>
              <a:pPr/>
              <a:t>8/19/2017</a:t>
            </a:fld>
            <a:endParaRPr lang="en-US"/>
          </a:p>
        </p:txBody>
      </p:sp>
      <p:sp>
        <p:nvSpPr>
          <p:cNvPr id="8" name="Slide Number Placeholder 7"/>
          <p:cNvSpPr>
            <a:spLocks noGrp="1"/>
          </p:cNvSpPr>
          <p:nvPr>
            <p:ph type="sldNum" sz="quarter" idx="11"/>
          </p:nvPr>
        </p:nvSpPr>
        <p:spPr/>
        <p:txBody>
          <a:bodyPr/>
          <a:lstStyle/>
          <a:p>
            <a:fld id="{4024F9E6-8BD1-4849-86DE-3CD23B63DC4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480A42-1B47-4A74-9A1D-F67E9D003F15}" type="datetimeFigureOut">
              <a:rPr lang="en-US" smtClean="0"/>
              <a:pPr/>
              <a:t>8/19/2017</a:t>
            </a:fld>
            <a:endParaRPr lang="en-US"/>
          </a:p>
        </p:txBody>
      </p:sp>
      <p:sp>
        <p:nvSpPr>
          <p:cNvPr id="6" name="Slide Number Placeholder 5"/>
          <p:cNvSpPr>
            <a:spLocks noGrp="1"/>
          </p:cNvSpPr>
          <p:nvPr>
            <p:ph type="sldNum" sz="quarter" idx="11"/>
          </p:nvPr>
        </p:nvSpPr>
        <p:spPr/>
        <p:txBody>
          <a:bodyPr/>
          <a:lstStyle/>
          <a:p>
            <a:fld id="{4024F9E6-8BD1-4849-86DE-3CD23B63DC4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762000" y="1600200"/>
            <a:ext cx="1600200" cy="4495800"/>
          </a:xfrm>
          <a:solidFill>
            <a:schemeClr val="accent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438400" y="1600200"/>
            <a:ext cx="6324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71600" y="5486400"/>
            <a:ext cx="7543800" cy="685800"/>
          </a:xfrm>
        </p:spPr>
        <p:txBody>
          <a:bodyPr/>
          <a:lstStyle>
            <a:lvl1pPr marL="0" indent="0">
              <a:buFontTx/>
              <a:buNone/>
              <a:defRPr sz="1700">
                <a:solidFill>
                  <a:schemeClr val="tx2"/>
                </a:solidFill>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0"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0" y="4658868"/>
            <a:ext cx="1371600" cy="713232"/>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371600" y="4658868"/>
            <a:ext cx="7772400"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4675516"/>
            <a:ext cx="7543800" cy="658483"/>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371600" y="0"/>
            <a:ext cx="7772400" cy="4568952"/>
          </a:xfrm>
          <a:solidFill>
            <a:schemeClr val="accent3">
              <a:lumMod val="20000"/>
              <a:lumOff val="80000"/>
            </a:schemeClr>
          </a:solidFill>
          <a:ln>
            <a:noFill/>
          </a:ln>
        </p:spPr>
        <p:txBody>
          <a:bodyPr>
            <a:normAutofit/>
          </a:bodyPr>
          <a:lstStyle>
            <a:lvl1pPr marL="0" indent="0">
              <a:buNone/>
              <a:defRPr sz="2400">
                <a:solidFill>
                  <a:schemeClr val="tx2"/>
                </a:solidFill>
              </a:defRPr>
            </a:lvl1pPr>
          </a:lstStyle>
          <a:p>
            <a:r>
              <a:rPr kumimoji="0" lang="en-US" smtClean="0"/>
              <a:t>Click icon to add picture</a:t>
            </a:r>
            <a:endParaRPr kumimoji="0" lang="en-US" dirty="0"/>
          </a:p>
        </p:txBody>
      </p:sp>
      <p:sp>
        <p:nvSpPr>
          <p:cNvPr id="15" name="Date Placeholder 14"/>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6" name="Slide Number Placeholder 15"/>
          <p:cNvSpPr>
            <a:spLocks noGrp="1"/>
          </p:cNvSpPr>
          <p:nvPr>
            <p:ph type="sldNum" sz="quarter" idx="11"/>
          </p:nvPr>
        </p:nvSpPr>
        <p:spPr/>
        <p:txBody>
          <a:bodyPr/>
          <a:lstStyle/>
          <a:p>
            <a:fld id="{4024F9E6-8BD1-4849-86DE-3CD23B63DC4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chemeClr val="accent3">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762000" y="381000"/>
            <a:ext cx="8001000" cy="11430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765048" y="1600200"/>
            <a:ext cx="80010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Rectangle 6"/>
          <p:cNvSpPr/>
          <p:nvPr/>
        </p:nvSpPr>
        <p:spPr bwMode="white">
          <a:xfrm>
            <a:off x="0" y="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0"/>
            <a:ext cx="533400" cy="68580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54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33400" y="0"/>
            <a:ext cx="8610600" cy="228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Date Placeholder 27"/>
          <p:cNvSpPr>
            <a:spLocks noGrp="1"/>
          </p:cNvSpPr>
          <p:nvPr>
            <p:ph type="dt" sz="half" idx="2"/>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fld id="{DA480A42-1B47-4A74-9A1D-F67E9D003F15}" type="datetimeFigureOut">
              <a:rPr lang="en-US" smtClean="0"/>
              <a:pPr/>
              <a:t>8/19/2017</a:t>
            </a:fld>
            <a:endParaRPr lang="en-US"/>
          </a:p>
        </p:txBody>
      </p:sp>
      <p:sp>
        <p:nvSpPr>
          <p:cNvPr id="24" name="Footer Placeholder 16"/>
          <p:cNvSpPr>
            <a:spLocks noGrp="1"/>
          </p:cNvSpPr>
          <p:nvPr>
            <p:ph type="ftr" sz="quarter" idx="3"/>
          </p:nvPr>
        </p:nvSpPr>
        <p:spPr>
          <a:xfrm>
            <a:off x="3200399" y="6233160"/>
            <a:ext cx="4752393" cy="320040"/>
          </a:xfrm>
          <a:prstGeom prst="rect">
            <a:avLst/>
          </a:prstGeom>
        </p:spPr>
        <p:txBody>
          <a:bodyPr anchor="b" anchorCtr="0">
            <a:noAutofit/>
          </a:bodyPr>
          <a:lstStyle>
            <a:lvl1pPr algn="r">
              <a:defRPr sz="1400">
                <a:solidFill>
                  <a:schemeClr val="bg2"/>
                </a:solidFill>
              </a:defRPr>
            </a:lvl1pPr>
          </a:lstStyle>
          <a:p>
            <a:endParaRPr lang="en-US"/>
          </a:p>
        </p:txBody>
      </p:sp>
      <p:sp>
        <p:nvSpPr>
          <p:cNvPr id="25" name="Slide Number Placeholder 28"/>
          <p:cNvSpPr>
            <a:spLocks noGrp="1"/>
          </p:cNvSpPr>
          <p:nvPr>
            <p:ph type="sldNum" sz="quarter" idx="4"/>
          </p:nvPr>
        </p:nvSpPr>
        <p:spPr>
          <a:xfrm>
            <a:off x="8001000" y="6233160"/>
            <a:ext cx="838200" cy="320040"/>
          </a:xfrm>
          <a:prstGeom prst="rect">
            <a:avLst/>
          </a:prstGeom>
        </p:spPr>
        <p:txBody>
          <a:bodyPr anchor="b" anchorCtr="0">
            <a:noAutofit/>
          </a:bodyPr>
          <a:lstStyle>
            <a:lvl1pPr>
              <a:defRPr sz="1400">
                <a:solidFill>
                  <a:schemeClr val="bg2"/>
                </a:solidFill>
              </a:defRPr>
            </a:lvl1pPr>
          </a:lstStyle>
          <a:p>
            <a:fld id="{4024F9E6-8BD1-4849-86DE-3CD23B63DC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tx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tx2"/>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tx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tx2"/>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tx2"/>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newdirectionsworkshop.com/" TargetMode="External"/><Relationship Id="rId2" Type="http://schemas.openxmlformats.org/officeDocument/2006/relationships/hyperlink" Target="https://www.youtube.com/watch?v=_9tfZecZRY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eiconsortium.org/pdf/technical_report.pdf" TargetMode="External"/><Relationship Id="rId2" Type="http://schemas.openxmlformats.org/officeDocument/2006/relationships/hyperlink" Target="http://bit.ly/EQBook" TargetMode="External"/><Relationship Id="rId1" Type="http://schemas.openxmlformats.org/officeDocument/2006/relationships/slideLayout" Target="../slideLayouts/slideLayout2.xml"/><Relationship Id="rId5" Type="http://schemas.openxmlformats.org/officeDocument/2006/relationships/hyperlink" Target="http://mattperelstein.com/free-eq-stuff/" TargetMode="External"/><Relationship Id="rId4" Type="http://schemas.openxmlformats.org/officeDocument/2006/relationships/hyperlink" Target="http://www.6seconds.org/2015/12/10/six-seconds-publishes-whole-hearted-parenting-boo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newdirectionsworkshop.com/" TargetMode="External"/><Relationship Id="rId2" Type="http://schemas.openxmlformats.org/officeDocument/2006/relationships/hyperlink" Target="http://www.itsjustanevent.com/" TargetMode="External"/><Relationship Id="rId1" Type="http://schemas.openxmlformats.org/officeDocument/2006/relationships/slideLayout" Target="../slideLayouts/slideLayout2.xml"/><Relationship Id="rId4" Type="http://schemas.openxmlformats.org/officeDocument/2006/relationships/hyperlink" Target="http://www.newdirectionsworkshop.com/testimonial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udemy.com/emotional-intelligence-for-project-managers" TargetMode="External"/><Relationship Id="rId2" Type="http://schemas.openxmlformats.org/officeDocument/2006/relationships/hyperlink" Target="http://www.newdirectionsworkshop.com/ar.htm" TargetMode="External"/><Relationship Id="rId1" Type="http://schemas.openxmlformats.org/officeDocument/2006/relationships/slideLayout" Target="../slideLayouts/slideLayout2.xml"/><Relationship Id="rId4" Type="http://schemas.openxmlformats.org/officeDocument/2006/relationships/hyperlink" Target="https://www.facebook.com/download/preview/171989749619335"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officevibe.wistia.com/medias/8azxblepdl?submissionGuid=462a706e-736f-43ec-b7a5-efb6514136b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bit.ly/EQQuote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ocs.google.com/presentation/d/1XdUiE_HYFRHb_BsjIegnwEBTGuQXpQvRS6_coOBQV1U/edi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onlinelibrary.wiley.com/doi/10.1111/j.1467-8624.2010.01564.x/reference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acestudy.org/files/ACE_Score_Calculator.pdf" TargetMode="External"/><Relationship Id="rId2" Type="http://schemas.openxmlformats.org/officeDocument/2006/relationships/hyperlink" Target="http://acestudy.org/" TargetMode="External"/><Relationship Id="rId1" Type="http://schemas.openxmlformats.org/officeDocument/2006/relationships/slideLayout" Target="../slideLayouts/slideLayout2.xml"/><Relationship Id="rId5" Type="http://schemas.openxmlformats.org/officeDocument/2006/relationships/hyperlink" Target="http://www.ajpm-online.net/article/PIIS0749379798000178/abstract" TargetMode="External"/><Relationship Id="rId4" Type="http://schemas.openxmlformats.org/officeDocument/2006/relationships/hyperlink" Target="http://acestudy.org/files/Gold_into_Lead-_Germany1-02_c_Graphs.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mendocoasttv.org/EQ101P2.html" TargetMode="External"/><Relationship Id="rId2" Type="http://schemas.openxmlformats.org/officeDocument/2006/relationships/hyperlink" Target="http://mendocoasttv.org/EQ101.html"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acebook.com/groups/SixSecondsEIN" TargetMode="External"/><Relationship Id="rId2" Type="http://schemas.openxmlformats.org/officeDocument/2006/relationships/hyperlink" Target="http://www.linkedin.com/groups?gid=75300" TargetMode="External"/><Relationship Id="rId1" Type="http://schemas.openxmlformats.org/officeDocument/2006/relationships/slideLayout" Target="../slideLayouts/slideLayout12.xml"/><Relationship Id="rId5" Type="http://schemas.openxmlformats.org/officeDocument/2006/relationships/hyperlink" Target="https://www.facebook.com/hashtag/EQRocks" TargetMode="External"/><Relationship Id="rId4" Type="http://schemas.openxmlformats.org/officeDocument/2006/relationships/hyperlink" Target="https://www.facebook.com/groups/EQApplication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Matt@2GetHelp.com" TargetMode="External"/><Relationship Id="rId2" Type="http://schemas.openxmlformats.org/officeDocument/2006/relationships/hyperlink" Target="http://bit.ly/FreeEQStuff" TargetMode="Externa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hyperlink" Target="https://www.smashwords.com/books/view/360432" TargetMode="Externa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hyperlink" Target="http://bit.ly/Each1Teach1EQ"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err="1" smtClean="0"/>
              <a:t>EQRocks</a:t>
            </a:r>
            <a:r>
              <a:rPr lang="en-US" sz="3200" dirty="0" smtClean="0"/>
              <a:t>!  How EQ is changing (maybe saving) the world, from the inside out!</a:t>
            </a:r>
            <a:endParaRPr lang="en-US" sz="3200" dirty="0"/>
          </a:p>
        </p:txBody>
      </p:sp>
      <p:sp>
        <p:nvSpPr>
          <p:cNvPr id="3" name="Subtitle 2"/>
          <p:cNvSpPr>
            <a:spLocks noGrp="1"/>
          </p:cNvSpPr>
          <p:nvPr>
            <p:ph type="subTitle" idx="1"/>
          </p:nvPr>
        </p:nvSpPr>
        <p:spPr>
          <a:xfrm>
            <a:off x="1371600" y="5257800"/>
            <a:ext cx="7467600" cy="609600"/>
          </a:xfrm>
        </p:spPr>
        <p:txBody>
          <a:bodyPr/>
          <a:lstStyle/>
          <a:p>
            <a:r>
              <a:rPr lang="en-US" dirty="0" smtClean="0"/>
              <a:t>by Matt Perelstein, an EQ Dude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Painful childhood</a:t>
            </a:r>
          </a:p>
          <a:p>
            <a:r>
              <a:rPr lang="en-US" dirty="0" smtClean="0"/>
              <a:t>Learned EQ</a:t>
            </a:r>
          </a:p>
          <a:p>
            <a:r>
              <a:rPr lang="en-US" dirty="0" smtClean="0"/>
              <a:t>LIVING it, ever since!</a:t>
            </a:r>
            <a:endParaRPr lang="en-US" dirty="0"/>
          </a:p>
        </p:txBody>
      </p:sp>
      <p:sp>
        <p:nvSpPr>
          <p:cNvPr id="2" name="Title 1"/>
          <p:cNvSpPr>
            <a:spLocks noGrp="1"/>
          </p:cNvSpPr>
          <p:nvPr>
            <p:ph type="title"/>
          </p:nvPr>
        </p:nvSpPr>
        <p:spPr/>
        <p:txBody>
          <a:bodyPr/>
          <a:lstStyle/>
          <a:p>
            <a:r>
              <a:rPr lang="en-US" dirty="0"/>
              <a:t>1</a:t>
            </a:r>
            <a:r>
              <a:rPr lang="en-US" dirty="0" smtClean="0"/>
              <a:t>. Me and my background</a:t>
            </a:r>
            <a:endParaRPr lang="en-US" dirty="0"/>
          </a:p>
        </p:txBody>
      </p:sp>
    </p:spTree>
    <p:extLst>
      <p:ext uri="{BB962C8B-B14F-4D97-AF65-F5344CB8AC3E}">
        <p14:creationId xmlns:p14="http://schemas.microsoft.com/office/powerpoint/2010/main" val="3459053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I'm not selling ME... and I’m not selling our workshops.  </a:t>
            </a:r>
          </a:p>
          <a:p>
            <a:r>
              <a:rPr lang="en-US" dirty="0" smtClean="0"/>
              <a:t>I'm selling EQ</a:t>
            </a:r>
          </a:p>
          <a:p>
            <a:r>
              <a:rPr lang="en-US" dirty="0" smtClean="0"/>
              <a:t>... and since EQ is about YOU,</a:t>
            </a:r>
            <a:br>
              <a:rPr lang="en-US" dirty="0" smtClean="0"/>
            </a:br>
            <a:endParaRPr lang="en-US" dirty="0" smtClean="0"/>
          </a:p>
          <a:p>
            <a:r>
              <a:rPr lang="en-US" b="1" dirty="0" smtClean="0"/>
              <a:t>I'm selling You to You!</a:t>
            </a:r>
            <a:endParaRPr lang="en-US" b="1" dirty="0"/>
          </a:p>
        </p:txBody>
      </p:sp>
      <p:sp>
        <p:nvSpPr>
          <p:cNvPr id="2" name="Title 1"/>
          <p:cNvSpPr>
            <a:spLocks noGrp="1"/>
          </p:cNvSpPr>
          <p:nvPr>
            <p:ph type="title"/>
          </p:nvPr>
        </p:nvSpPr>
        <p:spPr/>
        <p:txBody>
          <a:bodyPr/>
          <a:lstStyle/>
          <a:p>
            <a:r>
              <a:rPr lang="en-US" dirty="0" smtClean="0"/>
              <a:t>2. Me and my background</a:t>
            </a:r>
            <a:endParaRPr lang="en-US" dirty="0"/>
          </a:p>
        </p:txBody>
      </p:sp>
    </p:spTree>
    <p:extLst>
      <p:ext uri="{BB962C8B-B14F-4D97-AF65-F5344CB8AC3E}">
        <p14:creationId xmlns:p14="http://schemas.microsoft.com/office/powerpoint/2010/main" val="236503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Me, doing Feelings</a:t>
            </a:r>
          </a:p>
          <a:p>
            <a:pPr marL="0" indent="0">
              <a:buNone/>
            </a:pPr>
            <a:r>
              <a:rPr lang="en-US" dirty="0" smtClean="0">
                <a:hlinkClick r:id="rId2"/>
              </a:rPr>
              <a:t>https://www.youtube.com/watch?v=_9tfZecZRY8</a:t>
            </a:r>
            <a:r>
              <a:rPr lang="en-US" dirty="0" smtClean="0"/>
              <a:t/>
            </a:r>
            <a:br>
              <a:rPr lang="en-US" dirty="0" smtClean="0"/>
            </a:br>
            <a:endParaRPr lang="en-US" dirty="0" smtClean="0"/>
          </a:p>
          <a:p>
            <a:r>
              <a:rPr lang="en-US" dirty="0" smtClean="0"/>
              <a:t>New Directions Workshop</a:t>
            </a:r>
          </a:p>
          <a:p>
            <a:pPr marL="0" indent="0">
              <a:buNone/>
            </a:pPr>
            <a:r>
              <a:rPr lang="en-US" dirty="0" smtClean="0">
                <a:hlinkClick r:id="rId3"/>
              </a:rPr>
              <a:t>http://NewDirectionsWorkshop.com</a:t>
            </a:r>
            <a:endParaRPr lang="en-US" dirty="0" smtClean="0"/>
          </a:p>
          <a:p>
            <a:endParaRPr lang="en-US" dirty="0"/>
          </a:p>
        </p:txBody>
      </p:sp>
      <p:sp>
        <p:nvSpPr>
          <p:cNvPr id="2" name="Title 1"/>
          <p:cNvSpPr>
            <a:spLocks noGrp="1"/>
          </p:cNvSpPr>
          <p:nvPr>
            <p:ph type="title"/>
          </p:nvPr>
        </p:nvSpPr>
        <p:spPr/>
        <p:txBody>
          <a:bodyPr/>
          <a:lstStyle/>
          <a:p>
            <a:r>
              <a:rPr lang="en-US" dirty="0" smtClean="0"/>
              <a:t>3. Me and my background</a:t>
            </a:r>
            <a:endParaRPr lang="en-US" dirty="0"/>
          </a:p>
        </p:txBody>
      </p:sp>
    </p:spTree>
    <p:extLst>
      <p:ext uri="{BB962C8B-B14F-4D97-AF65-F5344CB8AC3E}">
        <p14:creationId xmlns:p14="http://schemas.microsoft.com/office/powerpoint/2010/main" val="1387710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55000" lnSpcReduction="20000"/>
          </a:bodyPr>
          <a:lstStyle/>
          <a:p>
            <a:pPr>
              <a:buNone/>
            </a:pPr>
            <a:r>
              <a:rPr lang="en-US" b="1" dirty="0" smtClean="0"/>
              <a:t>1.  Unconsciously Incompetent</a:t>
            </a:r>
          </a:p>
          <a:p>
            <a:pPr>
              <a:buNone/>
            </a:pPr>
            <a:r>
              <a:rPr lang="en-US" dirty="0" smtClean="0"/>
              <a:t>	“We don’t know that we don’t know.”</a:t>
            </a:r>
          </a:p>
          <a:p>
            <a:pPr>
              <a:buNone/>
            </a:pPr>
            <a:r>
              <a:rPr lang="en-US" dirty="0" smtClean="0"/>
              <a:t>	Clueless, unaware, no idea</a:t>
            </a:r>
          </a:p>
          <a:p>
            <a:endParaRPr lang="en-US" dirty="0" smtClean="0"/>
          </a:p>
          <a:p>
            <a:pPr>
              <a:buNone/>
            </a:pPr>
            <a:r>
              <a:rPr lang="en-US" b="1" dirty="0" smtClean="0"/>
              <a:t>2.   Consciously Incompetent</a:t>
            </a:r>
          </a:p>
          <a:p>
            <a:pPr>
              <a:buNone/>
            </a:pPr>
            <a:r>
              <a:rPr lang="en-US" dirty="0" smtClean="0"/>
              <a:t>	“We find out that we don’t know.”</a:t>
            </a:r>
          </a:p>
          <a:p>
            <a:pPr>
              <a:buNone/>
            </a:pPr>
            <a:r>
              <a:rPr lang="en-US" dirty="0" smtClean="0"/>
              <a:t>	Oh, I see. Makes sense.  Can't do it, but I see how it works.</a:t>
            </a:r>
          </a:p>
          <a:p>
            <a:endParaRPr lang="en-US" dirty="0" smtClean="0"/>
          </a:p>
          <a:p>
            <a:pPr>
              <a:buNone/>
            </a:pPr>
            <a:r>
              <a:rPr lang="en-US" b="1" dirty="0" smtClean="0"/>
              <a:t>3.   Consciously Competent</a:t>
            </a:r>
          </a:p>
          <a:p>
            <a:pPr>
              <a:buNone/>
            </a:pPr>
            <a:r>
              <a:rPr lang="en-US" dirty="0" smtClean="0"/>
              <a:t>	 “We learn how to do it different.”</a:t>
            </a:r>
          </a:p>
          <a:p>
            <a:pPr>
              <a:buNone/>
            </a:pPr>
            <a:r>
              <a:rPr lang="en-US" dirty="0" smtClean="0"/>
              <a:t>	Practice.  Do.  Think.  Feel.  Learn.  Try.  Experience.  Grow.  Fly.  On Purpose.</a:t>
            </a:r>
          </a:p>
          <a:p>
            <a:endParaRPr lang="en-US" dirty="0" smtClean="0"/>
          </a:p>
          <a:p>
            <a:pPr>
              <a:buNone/>
            </a:pPr>
            <a:r>
              <a:rPr lang="en-US" b="1" dirty="0" smtClean="0"/>
              <a:t>4.   Unconsciously Competent</a:t>
            </a:r>
          </a:p>
          <a:p>
            <a:pPr>
              <a:buNone/>
            </a:pPr>
            <a:r>
              <a:rPr lang="en-US" dirty="0" smtClean="0"/>
              <a:t>	 “We do it different, without having to think about it (much).”</a:t>
            </a:r>
          </a:p>
          <a:p>
            <a:pPr>
              <a:buNone/>
            </a:pPr>
            <a:r>
              <a:rPr lang="en-US" dirty="0" smtClean="0"/>
              <a:t>	Soar.  Sail.  Drift.  Enjoy!  Connect.  Be. Do. Have.</a:t>
            </a:r>
          </a:p>
          <a:p>
            <a:pPr>
              <a:buNone/>
            </a:pPr>
            <a:r>
              <a:rPr lang="en-US" dirty="0" smtClean="0"/>
              <a:t>	Smile!</a:t>
            </a:r>
            <a:endParaRPr lang="en-US" dirty="0"/>
          </a:p>
        </p:txBody>
      </p:sp>
      <p:sp>
        <p:nvSpPr>
          <p:cNvPr id="2" name="Title 1"/>
          <p:cNvSpPr>
            <a:spLocks noGrp="1"/>
          </p:cNvSpPr>
          <p:nvPr>
            <p:ph type="title"/>
          </p:nvPr>
        </p:nvSpPr>
        <p:spPr/>
        <p:txBody>
          <a:bodyPr/>
          <a:lstStyle/>
          <a:p>
            <a:r>
              <a:rPr lang="en-US" dirty="0" smtClean="0"/>
              <a:t>4 Steps to Learning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0000" lnSpcReduction="20000"/>
          </a:bodyPr>
          <a:lstStyle/>
          <a:p>
            <a:pPr>
              <a:buNone/>
            </a:pPr>
            <a:r>
              <a:rPr lang="en-US" dirty="0" smtClean="0"/>
              <a:t>Awareness – Acceptance – Action (or NOT!)</a:t>
            </a:r>
          </a:p>
          <a:p>
            <a:r>
              <a:rPr lang="en-US" dirty="0" smtClean="0"/>
              <a:t>1.  AWARENESS - we have 2 sides to our brain, left and right, logic and feelings, and every decision we make is based on both our thoughts AND our feelings, our left-brain AND our right-brain.  </a:t>
            </a:r>
            <a:r>
              <a:rPr lang="en-US" i="1" dirty="0" smtClean="0"/>
              <a:t>"We cannot make logical decisions on things we are not aware of." </a:t>
            </a:r>
            <a:r>
              <a:rPr lang="en-US" dirty="0" smtClean="0"/>
              <a:t>~ Doc Downing </a:t>
            </a:r>
            <a:br>
              <a:rPr lang="en-US" dirty="0" smtClean="0"/>
            </a:br>
            <a:endParaRPr lang="en-US" dirty="0" smtClean="0"/>
          </a:p>
          <a:p>
            <a:r>
              <a:rPr lang="en-US" dirty="0" smtClean="0"/>
              <a:t>2.  ACCEPTANCE - accept that we have thoughts AND feelings that must be balanced, that our feelings matter (a LOT!), and that we have total power and control over our own thoughts and feelings (emotional responsibility).  No one MAKES us feel anything, emotionally... we make </a:t>
            </a:r>
            <a:r>
              <a:rPr lang="en-US" dirty="0" err="1" smtClean="0"/>
              <a:t>OURselves</a:t>
            </a:r>
            <a:r>
              <a:rPr lang="en-US" dirty="0" smtClean="0"/>
              <a:t> feel what we feel.</a:t>
            </a:r>
            <a:br>
              <a:rPr lang="en-US" dirty="0" smtClean="0"/>
            </a:br>
            <a:endParaRPr lang="en-US" dirty="0" smtClean="0"/>
          </a:p>
          <a:p>
            <a:r>
              <a:rPr lang="en-US" dirty="0" smtClean="0"/>
              <a:t>3.  ACTION - Once we can BALANCE our head and our heart... our left and our right... our thoughts and our feelings... our yin and our yang... we can take more intentional, more effective and more loving Actions (or NOT!)</a:t>
            </a:r>
            <a:endParaRPr lang="en-US" dirty="0"/>
          </a:p>
        </p:txBody>
      </p:sp>
      <p:sp>
        <p:nvSpPr>
          <p:cNvPr id="2" name="Title 1"/>
          <p:cNvSpPr>
            <a:spLocks noGrp="1"/>
          </p:cNvSpPr>
          <p:nvPr>
            <p:ph type="title"/>
          </p:nvPr>
        </p:nvSpPr>
        <p:spPr/>
        <p:txBody>
          <a:bodyPr/>
          <a:lstStyle/>
          <a:p>
            <a:r>
              <a:rPr lang="en-US" dirty="0" smtClean="0"/>
              <a:t>3 Steps to High EQ</a:t>
            </a:r>
          </a:p>
        </p:txBody>
      </p:sp>
    </p:spTree>
    <p:extLst>
      <p:ext uri="{BB962C8B-B14F-4D97-AF65-F5344CB8AC3E}">
        <p14:creationId xmlns:p14="http://schemas.microsoft.com/office/powerpoint/2010/main" val="4031913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304800"/>
            <a:ext cx="8229600" cy="1143000"/>
          </a:xfrm>
        </p:spPr>
        <p:txBody>
          <a:bodyPr/>
          <a:lstStyle/>
          <a:p>
            <a:r>
              <a:rPr lang="en-US" sz="5400" i="1" dirty="0" smtClean="0"/>
              <a:t>GREAT </a:t>
            </a:r>
            <a:r>
              <a:rPr lang="en-US" sz="5400" i="1" baseline="0" dirty="0" smtClean="0"/>
              <a:t>NEWS!</a:t>
            </a:r>
            <a:endParaRPr lang="en-US" i="1" dirty="0"/>
          </a:p>
        </p:txBody>
      </p:sp>
      <p:sp>
        <p:nvSpPr>
          <p:cNvPr id="4" name="Content Placeholder 2"/>
          <p:cNvSpPr txBox="1">
            <a:spLocks/>
          </p:cNvSpPr>
          <p:nvPr/>
        </p:nvSpPr>
        <p:spPr>
          <a:xfrm>
            <a:off x="457200" y="2285999"/>
            <a:ext cx="8229600" cy="609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 one has EVER hurt your feelings</a:t>
            </a:r>
          </a:p>
          <a:p>
            <a:endParaRPr lang="en-US" dirty="0"/>
          </a:p>
        </p:txBody>
      </p:sp>
      <p:sp>
        <p:nvSpPr>
          <p:cNvPr id="5" name="Content Placeholder 2"/>
          <p:cNvSpPr txBox="1">
            <a:spLocks/>
          </p:cNvSpPr>
          <p:nvPr/>
        </p:nvSpPr>
        <p:spPr>
          <a:xfrm>
            <a:off x="457200" y="2819400"/>
            <a:ext cx="82296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 one has EVER caused you pain, disappointment or anxiety.</a:t>
            </a:r>
            <a:endParaRPr lang="en-US" dirty="0"/>
          </a:p>
        </p:txBody>
      </p:sp>
      <p:sp>
        <p:nvSpPr>
          <p:cNvPr id="6" name="Content Placeholder 2"/>
          <p:cNvSpPr txBox="1">
            <a:spLocks/>
          </p:cNvSpPr>
          <p:nvPr/>
        </p:nvSpPr>
        <p:spPr>
          <a:xfrm>
            <a:off x="457200" y="3810000"/>
            <a:ext cx="82296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Not without your permission, that is!</a:t>
            </a:r>
            <a:endParaRPr lang="en-US" dirty="0"/>
          </a:p>
        </p:txBody>
      </p:sp>
      <p:sp>
        <p:nvSpPr>
          <p:cNvPr id="7" name="Content Placeholder 2"/>
          <p:cNvSpPr txBox="1">
            <a:spLocks/>
          </p:cNvSpPr>
          <p:nvPr/>
        </p:nvSpPr>
        <p:spPr>
          <a:xfrm>
            <a:off x="457200" y="4571999"/>
            <a:ext cx="8610600" cy="1524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People can make us feel something physically…</a:t>
            </a:r>
            <a:br>
              <a:rPr lang="en-US" dirty="0" smtClean="0"/>
            </a:br>
            <a:r>
              <a:rPr lang="en-US" dirty="0" smtClean="0"/>
              <a:t>but no one can MAKE us feel ANYTHING, emotionally, without our permission!</a:t>
            </a:r>
            <a:endParaRPr lang="en-US" dirty="0"/>
          </a:p>
        </p:txBody>
      </p:sp>
      <p:sp>
        <p:nvSpPr>
          <p:cNvPr id="9" name="Content Placeholder 2"/>
          <p:cNvSpPr txBox="1">
            <a:spLocks/>
          </p:cNvSpPr>
          <p:nvPr/>
        </p:nvSpPr>
        <p:spPr>
          <a:xfrm>
            <a:off x="457200" y="1752599"/>
            <a:ext cx="8229600" cy="609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 one has EVER made you angry!</a:t>
            </a:r>
          </a:p>
          <a:p>
            <a:endParaRPr lang="en-US" dirty="0"/>
          </a:p>
        </p:txBody>
      </p:sp>
    </p:spTree>
    <p:extLst>
      <p:ext uri="{BB962C8B-B14F-4D97-AF65-F5344CB8AC3E}">
        <p14:creationId xmlns:p14="http://schemas.microsoft.com/office/powerpoint/2010/main" val="411571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285999"/>
            <a:ext cx="8229600" cy="11430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I said, that's easy... it's: </a:t>
            </a:r>
            <a:br>
              <a:rPr lang="en-US" dirty="0" smtClean="0"/>
            </a:br>
            <a:r>
              <a:rPr lang="en-US" dirty="0" smtClean="0"/>
              <a:t>		</a:t>
            </a:r>
            <a:r>
              <a:rPr lang="en-US" b="1" dirty="0" smtClean="0"/>
              <a:t>“Emotional Responsibility!”</a:t>
            </a:r>
            <a:endParaRPr lang="en-US" b="1" dirty="0"/>
          </a:p>
        </p:txBody>
      </p:sp>
      <p:sp>
        <p:nvSpPr>
          <p:cNvPr id="6" name="Content Placeholder 2"/>
          <p:cNvSpPr txBox="1">
            <a:spLocks/>
          </p:cNvSpPr>
          <p:nvPr/>
        </p:nvSpPr>
        <p:spPr>
          <a:xfrm>
            <a:off x="457200" y="3352800"/>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Every one of my Thoughts, every one of my Feelings, and </a:t>
            </a:r>
            <a:r>
              <a:rPr lang="en-US" b="1" dirty="0" smtClean="0"/>
              <a:t>especially</a:t>
            </a:r>
            <a:r>
              <a:rPr lang="en-US" dirty="0" smtClean="0"/>
              <a:t>, every one of </a:t>
            </a:r>
            <a:r>
              <a:rPr lang="en-US" dirty="0"/>
              <a:t>m</a:t>
            </a:r>
            <a:r>
              <a:rPr lang="en-US" dirty="0" smtClean="0"/>
              <a:t>y </a:t>
            </a:r>
            <a:r>
              <a:rPr lang="en-US" dirty="0" err="1" smtClean="0"/>
              <a:t>Behaviours</a:t>
            </a:r>
            <a:r>
              <a:rPr lang="en-US" dirty="0" smtClean="0"/>
              <a:t> are MINE!</a:t>
            </a:r>
            <a:endParaRPr lang="en-US" dirty="0"/>
          </a:p>
        </p:txBody>
      </p:sp>
      <p:sp>
        <p:nvSpPr>
          <p:cNvPr id="7" name="Content Placeholder 2"/>
          <p:cNvSpPr txBox="1">
            <a:spLocks/>
          </p:cNvSpPr>
          <p:nvPr/>
        </p:nvSpPr>
        <p:spPr>
          <a:xfrm>
            <a:off x="457200" y="5029200"/>
            <a:ext cx="8458200" cy="11430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 created them, I imagined them, I manufactured them… and I can change them… whenever I wish.</a:t>
            </a:r>
            <a:endParaRPr lang="en-US" dirty="0"/>
          </a:p>
        </p:txBody>
      </p:sp>
      <p:sp>
        <p:nvSpPr>
          <p:cNvPr id="2" name="Title 1"/>
          <p:cNvSpPr>
            <a:spLocks noGrp="1"/>
          </p:cNvSpPr>
          <p:nvPr>
            <p:ph type="title"/>
          </p:nvPr>
        </p:nvSpPr>
        <p:spPr/>
        <p:txBody>
          <a:bodyPr>
            <a:normAutofit fontScale="90000"/>
          </a:bodyPr>
          <a:lstStyle/>
          <a:p>
            <a:r>
              <a:rPr lang="en-US" sz="2800" dirty="0" smtClean="0"/>
              <a:t>My wife Paula asked, "what's your #1 main point of this  talk? What do you MOST want to get across to people?"</a:t>
            </a:r>
            <a:endParaRPr lang="en-US" dirty="0"/>
          </a:p>
        </p:txBody>
      </p:sp>
    </p:spTree>
    <p:extLst>
      <p:ext uri="{BB962C8B-B14F-4D97-AF65-F5344CB8AC3E}">
        <p14:creationId xmlns:p14="http://schemas.microsoft.com/office/powerpoint/2010/main" val="4033484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789432" y="1755775"/>
            <a:ext cx="7744968"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No one can make me think, or feel, or do anything I don’t really want to think, feel or do… ever!</a:t>
            </a:r>
            <a:endParaRPr lang="en-US" dirty="0"/>
          </a:p>
        </p:txBody>
      </p:sp>
      <p:sp>
        <p:nvSpPr>
          <p:cNvPr id="12" name="Content Placeholder 2"/>
          <p:cNvSpPr txBox="1">
            <a:spLocks/>
          </p:cNvSpPr>
          <p:nvPr/>
        </p:nvSpPr>
        <p:spPr>
          <a:xfrm>
            <a:off x="789432" y="3429000"/>
            <a:ext cx="7744968"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 am “at choice”, every second, of every hour, all day, everyday. </a:t>
            </a:r>
            <a:endParaRPr lang="en-US" dirty="0"/>
          </a:p>
        </p:txBody>
      </p:sp>
      <p:sp>
        <p:nvSpPr>
          <p:cNvPr id="13" name="Content Placeholder 2"/>
          <p:cNvSpPr txBox="1">
            <a:spLocks/>
          </p:cNvSpPr>
          <p:nvPr/>
        </p:nvSpPr>
        <p:spPr>
          <a:xfrm>
            <a:off x="789432" y="4724400"/>
            <a:ext cx="7744968"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THAT’s how we Take Control of our Feelings and Emotions… first we OWN them!</a:t>
            </a:r>
            <a:endParaRPr lang="en-US" dirty="0"/>
          </a:p>
        </p:txBody>
      </p:sp>
      <p:sp>
        <p:nvSpPr>
          <p:cNvPr id="14" name="Title 13"/>
          <p:cNvSpPr>
            <a:spLocks noGrp="1"/>
          </p:cNvSpPr>
          <p:nvPr>
            <p:ph type="title"/>
          </p:nvPr>
        </p:nvSpPr>
        <p:spPr/>
        <p:txBody>
          <a:bodyPr/>
          <a:lstStyle/>
          <a:p>
            <a:r>
              <a:rPr lang="en-US" dirty="0" smtClean="0"/>
              <a:t>Emotional Responsibility (ER)</a:t>
            </a:r>
            <a:endParaRPr lang="en-US" dirty="0"/>
          </a:p>
        </p:txBody>
      </p:sp>
    </p:spTree>
    <p:extLst>
      <p:ext uri="{BB962C8B-B14F-4D97-AF65-F5344CB8AC3E}">
        <p14:creationId xmlns:p14="http://schemas.microsoft.com/office/powerpoint/2010/main" val="450914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Left-Brain vs. Right-Brain</a:t>
            </a:r>
            <a:endParaRPr lang="en-US" dirty="0"/>
          </a:p>
        </p:txBody>
      </p:sp>
      <p:sp>
        <p:nvSpPr>
          <p:cNvPr id="5" name="Content Placeholder 4"/>
          <p:cNvSpPr>
            <a:spLocks noGrp="1"/>
          </p:cNvSpPr>
          <p:nvPr>
            <p:ph sz="quarter" idx="1"/>
          </p:nvPr>
        </p:nvSpPr>
        <p:spPr/>
        <p:txBody>
          <a:bodyPr/>
          <a:lstStyle/>
          <a:p>
            <a:r>
              <a:rPr lang="en-US" dirty="0" smtClean="0"/>
              <a:t>Left-brain Cognitive (IQ - Mind)</a:t>
            </a:r>
          </a:p>
          <a:p>
            <a:r>
              <a:rPr lang="en-US" dirty="0" smtClean="0"/>
              <a:t>Right-brain Emotional (EQ - Heart)</a:t>
            </a:r>
          </a:p>
          <a:p>
            <a:r>
              <a:rPr lang="en-US" dirty="0" smtClean="0"/>
              <a:t>Whole Body - movements, actions, words, deeds. </a:t>
            </a:r>
          </a:p>
          <a:p>
            <a:endParaRPr lang="en-US" dirty="0"/>
          </a:p>
          <a:p>
            <a:r>
              <a:rPr lang="en-US" dirty="0" smtClean="0"/>
              <a:t>IQ + EQ + Body = </a:t>
            </a:r>
            <a:r>
              <a:rPr lang="en-US" dirty="0" smtClean="0">
                <a:sym typeface="Wingdings" panose="05000000000000000000" pitchFamily="2" charset="2"/>
              </a:rPr>
              <a: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srcRect/>
          <a:stretch>
            <a:fillRect/>
          </a:stretch>
        </p:blipFill>
        <p:spPr>
          <a:xfrm>
            <a:off x="321753" y="1011382"/>
            <a:ext cx="8441247" cy="5541818"/>
          </a:xfrm>
          <a:prstGeom prst="rect">
            <a:avLst/>
          </a:prstGeom>
        </p:spPr>
      </p:pic>
      <p:sp>
        <p:nvSpPr>
          <p:cNvPr id="5" name="Title 4"/>
          <p:cNvSpPr>
            <a:spLocks noGrp="1"/>
          </p:cNvSpPr>
          <p:nvPr>
            <p:ph type="title"/>
          </p:nvPr>
        </p:nvSpPr>
        <p:spPr>
          <a:xfrm>
            <a:off x="381000" y="-76200"/>
            <a:ext cx="8229600" cy="1216533"/>
          </a:xfrm>
        </p:spPr>
        <p:txBody>
          <a:bodyPr>
            <a:normAutofit/>
          </a:bodyPr>
          <a:lstStyle/>
          <a:p>
            <a:r>
              <a:rPr lang="en-US" dirty="0" smtClean="0"/>
              <a:t>Left-brain vs. Right-brain</a:t>
            </a:r>
            <a:endParaRPr lang="en-US" dirty="0"/>
          </a:p>
        </p:txBody>
      </p:sp>
    </p:spTree>
    <p:extLst>
      <p:ext uri="{BB962C8B-B14F-4D97-AF65-F5344CB8AC3E}">
        <p14:creationId xmlns:p14="http://schemas.microsoft.com/office/powerpoint/2010/main" val="3725551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8004048" cy="5257800"/>
          </a:xfrm>
        </p:spPr>
        <p:txBody>
          <a:bodyPr>
            <a:normAutofit fontScale="47500" lnSpcReduction="20000"/>
          </a:bodyPr>
          <a:lstStyle/>
          <a:p>
            <a:pPr marL="0" indent="0">
              <a:buNone/>
            </a:pPr>
            <a:r>
              <a:rPr lang="en-US" dirty="0" smtClean="0"/>
              <a:t> </a:t>
            </a:r>
            <a:r>
              <a:rPr lang="en-US" dirty="0" err="1"/>
              <a:t>EQRocks</a:t>
            </a:r>
            <a:r>
              <a:rPr lang="en-US" dirty="0"/>
              <a:t>!</a:t>
            </a:r>
          </a:p>
          <a:p>
            <a:pPr marL="0" indent="0">
              <a:buNone/>
            </a:pPr>
            <a:r>
              <a:rPr lang="en-US" dirty="0"/>
              <a:t>1. What you've been learning</a:t>
            </a:r>
          </a:p>
          <a:p>
            <a:pPr marL="0" indent="0">
              <a:buNone/>
            </a:pPr>
            <a:r>
              <a:rPr lang="en-US" dirty="0"/>
              <a:t>     Goleman's 5x</a:t>
            </a:r>
          </a:p>
          <a:p>
            <a:pPr marL="0" indent="0">
              <a:buNone/>
            </a:pPr>
            <a:r>
              <a:rPr lang="en-US" dirty="0"/>
              <a:t>     did you know?</a:t>
            </a:r>
          </a:p>
          <a:p>
            <a:pPr marL="0" indent="0">
              <a:buNone/>
            </a:pPr>
            <a:r>
              <a:rPr lang="en-US" dirty="0"/>
              <a:t>2. Me and my background</a:t>
            </a:r>
          </a:p>
          <a:p>
            <a:pPr marL="0" indent="0">
              <a:buNone/>
            </a:pPr>
            <a:r>
              <a:rPr lang="en-US" dirty="0"/>
              <a:t>     my fanaticism with EQ and why</a:t>
            </a:r>
          </a:p>
          <a:p>
            <a:pPr marL="0" indent="0">
              <a:buNone/>
            </a:pPr>
            <a:r>
              <a:rPr lang="en-US" dirty="0"/>
              <a:t>3. Steps to EQ: AAA</a:t>
            </a:r>
          </a:p>
          <a:p>
            <a:pPr marL="0" indent="0">
              <a:buNone/>
            </a:pPr>
            <a:r>
              <a:rPr lang="en-US" dirty="0"/>
              <a:t>     1. Awareness</a:t>
            </a:r>
          </a:p>
          <a:p>
            <a:pPr marL="0" indent="0">
              <a:buNone/>
            </a:pPr>
            <a:r>
              <a:rPr lang="en-US" dirty="0"/>
              <a:t>     2. Acceptance: Emotional Responsibility!</a:t>
            </a:r>
          </a:p>
          <a:p>
            <a:pPr marL="0" indent="0">
              <a:buNone/>
            </a:pPr>
            <a:r>
              <a:rPr lang="en-US" dirty="0"/>
              <a:t>     3. Action</a:t>
            </a:r>
          </a:p>
          <a:p>
            <a:pPr marL="0" indent="0">
              <a:buNone/>
            </a:pPr>
            <a:r>
              <a:rPr lang="en-US" dirty="0"/>
              <a:t>4. EQ Premises</a:t>
            </a:r>
          </a:p>
          <a:p>
            <a:pPr marL="0" indent="0">
              <a:buNone/>
            </a:pPr>
            <a:r>
              <a:rPr lang="en-US" dirty="0"/>
              <a:t>     EQ Distinctions</a:t>
            </a:r>
          </a:p>
          <a:p>
            <a:pPr marL="0" indent="0">
              <a:buNone/>
            </a:pPr>
            <a:r>
              <a:rPr lang="en-US" dirty="0"/>
              <a:t>     EQ Resources</a:t>
            </a:r>
          </a:p>
          <a:p>
            <a:pPr marL="0" indent="0">
              <a:buNone/>
            </a:pPr>
            <a:r>
              <a:rPr lang="en-US" dirty="0"/>
              <a:t>     EQ Quotes</a:t>
            </a:r>
          </a:p>
          <a:p>
            <a:pPr marL="0" indent="0">
              <a:buNone/>
            </a:pPr>
            <a:r>
              <a:rPr lang="en-US" dirty="0"/>
              <a:t>     EQ Healing: What is EQ Healing and why do I care?</a:t>
            </a:r>
          </a:p>
          <a:p>
            <a:pPr marL="0" indent="0">
              <a:buNone/>
            </a:pPr>
            <a:r>
              <a:rPr lang="en-US" dirty="0"/>
              <a:t>5. My </a:t>
            </a:r>
            <a:r>
              <a:rPr lang="en-US" dirty="0" err="1"/>
              <a:t>Preachings</a:t>
            </a:r>
            <a:r>
              <a:rPr lang="en-US" dirty="0"/>
              <a:t> (Now What?!?)</a:t>
            </a:r>
          </a:p>
          <a:p>
            <a:pPr marL="0" indent="0">
              <a:buNone/>
            </a:pPr>
            <a:r>
              <a:rPr lang="en-US" dirty="0"/>
              <a:t>     EQ4Peace</a:t>
            </a:r>
          </a:p>
          <a:p>
            <a:pPr marL="0" indent="0">
              <a:buNone/>
            </a:pPr>
            <a:r>
              <a:rPr lang="en-US" dirty="0"/>
              <a:t>     Each1Teach1EQ</a:t>
            </a:r>
          </a:p>
          <a:p>
            <a:pPr marL="0" indent="0">
              <a:buNone/>
            </a:pPr>
            <a:r>
              <a:rPr lang="en-US" dirty="0"/>
              <a:t>     show video </a:t>
            </a:r>
            <a:r>
              <a:rPr lang="en-US" dirty="0" err="1"/>
              <a:t>EQRocks</a:t>
            </a:r>
            <a:r>
              <a:rPr lang="en-US" dirty="0"/>
              <a:t>?</a:t>
            </a:r>
            <a:endParaRPr lang="en-US" dirty="0" smtClean="0"/>
          </a:p>
        </p:txBody>
      </p:sp>
      <p:sp>
        <p:nvSpPr>
          <p:cNvPr id="2" name="Title 1"/>
          <p:cNvSpPr>
            <a:spLocks noGrp="1"/>
          </p:cNvSpPr>
          <p:nvPr>
            <p:ph type="title"/>
          </p:nvPr>
        </p:nvSpPr>
        <p:spPr/>
        <p:txBody>
          <a:bodyPr/>
          <a:lstStyle/>
          <a:p>
            <a:r>
              <a:rPr lang="en-US" dirty="0" smtClean="0"/>
              <a:t>Outline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33032"/>
          </a:xfrm>
        </p:spPr>
        <p:txBody>
          <a:bodyPr>
            <a:normAutofit fontScale="90000"/>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097" y="1114032"/>
            <a:ext cx="4795805" cy="5667768"/>
          </a:xfrm>
          <a:prstGeom prst="rect">
            <a:avLst/>
          </a:prstGeom>
        </p:spPr>
      </p:pic>
    </p:spTree>
    <p:extLst>
      <p:ext uri="{BB962C8B-B14F-4D97-AF65-F5344CB8AC3E}">
        <p14:creationId xmlns:p14="http://schemas.microsoft.com/office/powerpoint/2010/main" val="94551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62000"/>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143000"/>
            <a:ext cx="6506307" cy="5638800"/>
          </a:xfrm>
          <a:prstGeom prst="rect">
            <a:avLst/>
          </a:prstGeom>
        </p:spPr>
      </p:pic>
    </p:spTree>
    <p:extLst>
      <p:ext uri="{BB962C8B-B14F-4D97-AF65-F5344CB8AC3E}">
        <p14:creationId xmlns:p14="http://schemas.microsoft.com/office/powerpoint/2010/main" val="221868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841248"/>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40" y="1222248"/>
            <a:ext cx="5852160" cy="5559552"/>
          </a:xfrm>
          <a:prstGeom prst="rect">
            <a:avLst/>
          </a:prstGeom>
        </p:spPr>
      </p:pic>
    </p:spTree>
    <p:extLst>
      <p:ext uri="{BB962C8B-B14F-4D97-AF65-F5344CB8AC3E}">
        <p14:creationId xmlns:p14="http://schemas.microsoft.com/office/powerpoint/2010/main" val="1628970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809232"/>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66" y="1190232"/>
            <a:ext cx="4655667" cy="5667768"/>
          </a:xfrm>
          <a:prstGeom prst="rect">
            <a:avLst/>
          </a:prstGeom>
        </p:spPr>
      </p:pic>
    </p:spTree>
    <p:extLst>
      <p:ext uri="{BB962C8B-B14F-4D97-AF65-F5344CB8AC3E}">
        <p14:creationId xmlns:p14="http://schemas.microsoft.com/office/powerpoint/2010/main" val="1977783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45149"/>
          </a:xfrm>
        </p:spPr>
        <p:txBody>
          <a:bodyPr>
            <a:normAutofit fontScale="90000"/>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569" y="1126149"/>
            <a:ext cx="5348431" cy="5655651"/>
          </a:xfrm>
          <a:prstGeom prst="rect">
            <a:avLst/>
          </a:prstGeom>
        </p:spPr>
      </p:pic>
    </p:spTree>
    <p:extLst>
      <p:ext uri="{BB962C8B-B14F-4D97-AF65-F5344CB8AC3E}">
        <p14:creationId xmlns:p14="http://schemas.microsoft.com/office/powerpoint/2010/main" val="675294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75058"/>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5800" y="1156058"/>
            <a:ext cx="7753350" cy="5701942"/>
          </a:xfrm>
          <a:prstGeom prst="rect">
            <a:avLst/>
          </a:prstGeom>
          <a:noFill/>
          <a:ln w="9525">
            <a:noFill/>
            <a:miter lim="800000"/>
            <a:headEnd/>
            <a:tailEnd/>
          </a:ln>
        </p:spPr>
      </p:pic>
    </p:spTree>
    <p:extLst>
      <p:ext uri="{BB962C8B-B14F-4D97-AF65-F5344CB8AC3E}">
        <p14:creationId xmlns:p14="http://schemas.microsoft.com/office/powerpoint/2010/main" val="2905208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685800"/>
          </a:xfrm>
        </p:spPr>
        <p:txBody>
          <a:bodyPr>
            <a:normAutofit fontScale="90000"/>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04850" y="1308100"/>
            <a:ext cx="7753350" cy="5168900"/>
          </a:xfrm>
          <a:prstGeom prst="rect">
            <a:avLst/>
          </a:prstGeom>
          <a:noFill/>
          <a:ln w="9525">
            <a:noFill/>
            <a:miter lim="800000"/>
            <a:headEnd/>
            <a:tailEnd/>
          </a:ln>
        </p:spPr>
      </p:pic>
    </p:spTree>
    <p:extLst>
      <p:ext uri="{BB962C8B-B14F-4D97-AF65-F5344CB8AC3E}">
        <p14:creationId xmlns:p14="http://schemas.microsoft.com/office/powerpoint/2010/main" val="641127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Points to EQ (video)</a:t>
            </a:r>
            <a:endParaRPr lang="en-US" dirty="0"/>
          </a:p>
        </p:txBody>
      </p:sp>
      <p:pic>
        <p:nvPicPr>
          <p:cNvPr id="5" name="3GoalsToEQ">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716088" y="160020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fr-FR" dirty="0" smtClean="0"/>
              <a:t>EQ </a:t>
            </a:r>
            <a:r>
              <a:rPr lang="fr-FR" dirty="0" err="1" smtClean="0"/>
              <a:t>Premises</a:t>
            </a:r>
            <a:endParaRPr lang="fr-FR" dirty="0" smtClean="0"/>
          </a:p>
          <a:p>
            <a:r>
              <a:rPr lang="fr-FR" dirty="0" smtClean="0"/>
              <a:t>EQ Distinctions</a:t>
            </a:r>
          </a:p>
          <a:p>
            <a:r>
              <a:rPr lang="fr-FR" dirty="0" smtClean="0"/>
              <a:t>EQ </a:t>
            </a:r>
            <a:r>
              <a:rPr lang="fr-FR" dirty="0" err="1" smtClean="0"/>
              <a:t>Resources</a:t>
            </a:r>
            <a:endParaRPr lang="fr-FR" dirty="0" smtClean="0"/>
          </a:p>
          <a:p>
            <a:r>
              <a:rPr lang="fr-FR" dirty="0" smtClean="0"/>
              <a:t>EQ </a:t>
            </a:r>
            <a:r>
              <a:rPr lang="fr-FR" dirty="0" err="1" smtClean="0"/>
              <a:t>Quotes</a:t>
            </a:r>
            <a:endParaRPr lang="en-US" dirty="0"/>
          </a:p>
        </p:txBody>
      </p:sp>
      <p:sp>
        <p:nvSpPr>
          <p:cNvPr id="2" name="Title 1"/>
          <p:cNvSpPr>
            <a:spLocks noGrp="1"/>
          </p:cNvSpPr>
          <p:nvPr>
            <p:ph type="title"/>
          </p:nvPr>
        </p:nvSpPr>
        <p:spPr/>
        <p:txBody>
          <a:bodyPr/>
          <a:lstStyle/>
          <a:p>
            <a:r>
              <a:rPr lang="en-US" dirty="0" smtClean="0"/>
              <a:t>2. </a:t>
            </a:r>
            <a:r>
              <a:rPr lang="en-US" dirty="0" err="1" smtClean="0"/>
              <a:t>EQRocks</a:t>
            </a:r>
            <a:r>
              <a:rPr lang="en-US" dirty="0" smtClean="0"/>
              <a: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8004048" cy="4876800"/>
          </a:xfrm>
        </p:spPr>
        <p:txBody>
          <a:bodyPr>
            <a:normAutofit lnSpcReduction="10000"/>
          </a:bodyPr>
          <a:lstStyle/>
          <a:p>
            <a:r>
              <a:rPr lang="en-US" dirty="0" smtClean="0"/>
              <a:t>"No one can make us feel anything emotionally, without our permission." </a:t>
            </a:r>
          </a:p>
          <a:p>
            <a:r>
              <a:rPr lang="en-US" dirty="0" smtClean="0"/>
              <a:t>We choose our actions, (pretty much) every single one!</a:t>
            </a:r>
          </a:p>
          <a:p>
            <a:r>
              <a:rPr lang="en-US" dirty="0" smtClean="0"/>
              <a:t>Happiness is a Choice.  Happiness is OUR choice, every second of every day, for the rest of our lives.</a:t>
            </a:r>
          </a:p>
          <a:p>
            <a:r>
              <a:rPr lang="en-US" dirty="0" smtClean="0"/>
              <a:t>Feelings Matter, a LOT!</a:t>
            </a:r>
          </a:p>
          <a:p>
            <a:r>
              <a:rPr lang="en-US" dirty="0" smtClean="0"/>
              <a:t>"Feelings expressed, as intensely as they are felt, will REDUCE in intensity, and are FREE to Change!" ~ Doc Downing, PhD</a:t>
            </a:r>
            <a:endParaRPr lang="en-US" dirty="0"/>
          </a:p>
        </p:txBody>
      </p:sp>
      <p:sp>
        <p:nvSpPr>
          <p:cNvPr id="2" name="Title 1"/>
          <p:cNvSpPr>
            <a:spLocks noGrp="1"/>
          </p:cNvSpPr>
          <p:nvPr>
            <p:ph type="title"/>
          </p:nvPr>
        </p:nvSpPr>
        <p:spPr/>
        <p:txBody>
          <a:bodyPr/>
          <a:lstStyle/>
          <a:p>
            <a:r>
              <a:rPr lang="en-US" dirty="0" err="1" smtClean="0"/>
              <a:t>EQRocks</a:t>
            </a:r>
            <a:r>
              <a:rPr lang="en-US" dirty="0" smtClean="0"/>
              <a:t> Premises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a:t>
            </a:r>
            <a:r>
              <a:rPr lang="en-US" dirty="0" smtClean="0"/>
              <a:t> Components of EQ – </a:t>
            </a:r>
            <a:br>
              <a:rPr lang="en-US" dirty="0" smtClean="0"/>
            </a:br>
            <a:r>
              <a:rPr lang="en-US" dirty="0" smtClean="0"/>
              <a:t>Inner vs. Outer focused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04" y="1752600"/>
            <a:ext cx="8028296" cy="493695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8004048" cy="4876800"/>
          </a:xfrm>
        </p:spPr>
        <p:txBody>
          <a:bodyPr>
            <a:normAutofit/>
          </a:bodyPr>
          <a:lstStyle/>
          <a:p>
            <a:r>
              <a:rPr lang="en-US" dirty="0" smtClean="0"/>
              <a:t>"Feelings aren't good or bad... they just are." ~ Doc Downing PhD</a:t>
            </a:r>
            <a:br>
              <a:rPr lang="en-US" dirty="0" smtClean="0"/>
            </a:br>
            <a:endParaRPr lang="en-US" dirty="0" smtClean="0"/>
          </a:p>
          <a:p>
            <a:r>
              <a:rPr lang="en-US" sz="2800" dirty="0" smtClean="0"/>
              <a:t>"Feelings are a good thing, not a bad thing." </a:t>
            </a:r>
            <a:br>
              <a:rPr lang="en-US" sz="2800" dirty="0" smtClean="0"/>
            </a:br>
            <a:r>
              <a:rPr lang="en-US" sz="2800" dirty="0" smtClean="0"/>
              <a:t>~ me</a:t>
            </a:r>
            <a:r>
              <a:rPr lang="en-US" dirty="0" smtClean="0"/>
              <a:t/>
            </a:r>
            <a:br>
              <a:rPr lang="en-US" dirty="0" smtClean="0"/>
            </a:br>
            <a:endParaRPr lang="en-US" dirty="0" smtClean="0"/>
          </a:p>
          <a:p>
            <a:r>
              <a:rPr lang="en-US" dirty="0" smtClean="0"/>
              <a:t>"In fact, our thoughts and feelings are THE thing, when it comes to happiness, sanity and success in life!" </a:t>
            </a:r>
            <a:br>
              <a:rPr lang="en-US" dirty="0" smtClean="0"/>
            </a:br>
            <a:r>
              <a:rPr lang="en-US" dirty="0" smtClean="0"/>
              <a:t>~ me again</a:t>
            </a:r>
            <a:endParaRPr lang="en-US" dirty="0"/>
          </a:p>
        </p:txBody>
      </p:sp>
      <p:sp>
        <p:nvSpPr>
          <p:cNvPr id="2" name="Title 1"/>
          <p:cNvSpPr>
            <a:spLocks noGrp="1"/>
          </p:cNvSpPr>
          <p:nvPr>
            <p:ph type="title"/>
          </p:nvPr>
        </p:nvSpPr>
        <p:spPr/>
        <p:txBody>
          <a:bodyPr/>
          <a:lstStyle/>
          <a:p>
            <a:r>
              <a:rPr lang="en-US" dirty="0" err="1" smtClean="0"/>
              <a:t>EQRocks</a:t>
            </a:r>
            <a:r>
              <a:rPr lang="en-US" dirty="0" smtClean="0"/>
              <a:t> Premises (cont’d)</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62500" lnSpcReduction="20000"/>
          </a:bodyPr>
          <a:lstStyle/>
          <a:p>
            <a:r>
              <a:rPr lang="en-US" dirty="0" smtClean="0"/>
              <a:t>“Taking Control of Your Life: How to Dramatically Increase your Emotional Intelligence (EQ)" by Myron Doc Downing, PhD, LMFT</a:t>
            </a:r>
          </a:p>
          <a:p>
            <a:r>
              <a:rPr lang="en-US" dirty="0" smtClean="0"/>
              <a:t>EQ-101 book/</a:t>
            </a:r>
            <a:r>
              <a:rPr lang="en-US" dirty="0" err="1" smtClean="0"/>
              <a:t>ebook</a:t>
            </a:r>
            <a:r>
              <a:rPr lang="en-US" dirty="0" smtClean="0"/>
              <a:t>: </a:t>
            </a:r>
            <a:r>
              <a:rPr lang="en-US" dirty="0" smtClean="0">
                <a:hlinkClick r:id="rId2"/>
              </a:rPr>
              <a:t>http://bit.ly/EQBook</a:t>
            </a:r>
            <a:endParaRPr lang="en-US" dirty="0" smtClean="0"/>
          </a:p>
          <a:p>
            <a:endParaRPr lang="en-US" dirty="0" smtClean="0"/>
          </a:p>
          <a:p>
            <a:r>
              <a:rPr lang="en-US" dirty="0" smtClean="0"/>
              <a:t>EQ in the Workplace:  White Paper on the Training Approaches to be taken to build an Emotionally Intelligent Workforce by Consortium for Research on Emotional Intelligence in Organizations. </a:t>
            </a:r>
          </a:p>
          <a:p>
            <a:r>
              <a:rPr lang="en-US" dirty="0" smtClean="0">
                <a:hlinkClick r:id="rId3"/>
              </a:rPr>
              <a:t>http://www.eiconsortium.org/pdf/technical_report.pdf</a:t>
            </a:r>
            <a:endParaRPr lang="en-US" dirty="0" smtClean="0"/>
          </a:p>
          <a:p>
            <a:endParaRPr lang="en-US" dirty="0" smtClean="0"/>
          </a:p>
          <a:p>
            <a:r>
              <a:rPr lang="en-US" dirty="0" smtClean="0"/>
              <a:t>Whole-Hearted Parenting, by Joshua Freedman</a:t>
            </a:r>
          </a:p>
          <a:p>
            <a:r>
              <a:rPr lang="en-US" dirty="0" smtClean="0">
                <a:hlinkClick r:id="rId4"/>
              </a:rPr>
              <a:t>http://www.6seconds.org/2015/12/10/six-seconds-publishes-whole-hearted-parenting-book/</a:t>
            </a:r>
            <a:endParaRPr lang="en-US" dirty="0" smtClean="0"/>
          </a:p>
          <a:p>
            <a:endParaRPr lang="en-US" dirty="0" smtClean="0"/>
          </a:p>
          <a:p>
            <a:r>
              <a:rPr lang="en-US" dirty="0" smtClean="0"/>
              <a:t>Free EQ stuff, esp. quotes and teachings... 3 years worth</a:t>
            </a:r>
          </a:p>
          <a:p>
            <a:r>
              <a:rPr lang="en-US" dirty="0" smtClean="0"/>
              <a:t> </a:t>
            </a:r>
            <a:r>
              <a:rPr lang="en-US" dirty="0" smtClean="0">
                <a:hlinkClick r:id="rId5"/>
              </a:rPr>
              <a:t>http://mattperelstein.com/free-eq-stuff/</a:t>
            </a:r>
            <a:endParaRPr lang="en-US" dirty="0"/>
          </a:p>
        </p:txBody>
      </p:sp>
      <p:sp>
        <p:nvSpPr>
          <p:cNvPr id="2" name="Title 1"/>
          <p:cNvSpPr>
            <a:spLocks noGrp="1"/>
          </p:cNvSpPr>
          <p:nvPr>
            <p:ph type="title"/>
          </p:nvPr>
        </p:nvSpPr>
        <p:spPr/>
        <p:txBody>
          <a:bodyPr/>
          <a:lstStyle/>
          <a:p>
            <a:r>
              <a:rPr lang="fr-FR" dirty="0" smtClean="0"/>
              <a:t>EQ </a:t>
            </a:r>
            <a:r>
              <a:rPr lang="fr-FR" dirty="0" err="1" smtClean="0"/>
              <a:t>Resources</a:t>
            </a:r>
            <a:r>
              <a:rPr lang="fr-FR" dirty="0" smtClean="0"/>
              <a:t> 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“The Mental and Emotional Tool Kit for Life” </a:t>
            </a:r>
            <a:r>
              <a:rPr lang="en-US" i="1" dirty="0" smtClean="0"/>
              <a:t>esp. if you have, or work with, teens(!)</a:t>
            </a:r>
          </a:p>
          <a:p>
            <a:r>
              <a:rPr lang="en-US" dirty="0" smtClean="0"/>
              <a:t>By Ray Mathis</a:t>
            </a:r>
            <a:endParaRPr lang="en-US" i="1" dirty="0" smtClean="0"/>
          </a:p>
          <a:p>
            <a:r>
              <a:rPr lang="en-US" dirty="0" smtClean="0">
                <a:hlinkClick r:id="rId2"/>
              </a:rPr>
              <a:t>http://www.ItsJustAnEvent.com</a:t>
            </a:r>
            <a:endParaRPr lang="en-US" dirty="0" smtClean="0"/>
          </a:p>
          <a:p>
            <a:pPr>
              <a:buNone/>
            </a:pPr>
            <a:r>
              <a:rPr lang="en-US" dirty="0" smtClean="0"/>
              <a:t>     </a:t>
            </a:r>
          </a:p>
          <a:p>
            <a:r>
              <a:rPr lang="en-US" dirty="0" smtClean="0"/>
              <a:t>Our intensive EQ breakthrough workshop</a:t>
            </a:r>
          </a:p>
          <a:p>
            <a:r>
              <a:rPr lang="en-US" sz="2000" dirty="0" smtClean="0">
                <a:hlinkClick r:id="rId3"/>
              </a:rPr>
              <a:t>http://www.NewDirectionsWorkshop.com</a:t>
            </a:r>
            <a:endParaRPr lang="en-US" sz="2000" dirty="0" smtClean="0"/>
          </a:p>
          <a:p>
            <a:r>
              <a:rPr lang="en-US" sz="2000" dirty="0" smtClean="0">
                <a:hlinkClick r:id="rId4"/>
              </a:rPr>
              <a:t>http://www.NewDirectionsWorkshop.com/testimonials</a:t>
            </a:r>
            <a:endParaRPr lang="en-US" sz="2000" dirty="0"/>
          </a:p>
        </p:txBody>
      </p:sp>
      <p:sp>
        <p:nvSpPr>
          <p:cNvPr id="2" name="Title 1"/>
          <p:cNvSpPr>
            <a:spLocks noGrp="1"/>
          </p:cNvSpPr>
          <p:nvPr>
            <p:ph type="title"/>
          </p:nvPr>
        </p:nvSpPr>
        <p:spPr/>
        <p:txBody>
          <a:bodyPr/>
          <a:lstStyle/>
          <a:p>
            <a:r>
              <a:rPr lang="fr-FR" dirty="0" smtClean="0"/>
              <a:t>EQ </a:t>
            </a:r>
            <a:r>
              <a:rPr lang="fr-FR" dirty="0" err="1" smtClean="0"/>
              <a:t>Resources</a:t>
            </a:r>
            <a:r>
              <a:rPr lang="fr-FR" dirty="0" smtClean="0"/>
              <a:t> 2</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85000" lnSpcReduction="10000"/>
          </a:bodyPr>
          <a:lstStyle/>
          <a:p>
            <a:r>
              <a:rPr lang="en-US" dirty="0" smtClean="0"/>
              <a:t> Get daily tips, instruction and wisdom in your Inbox</a:t>
            </a:r>
          </a:p>
          <a:p>
            <a:r>
              <a:rPr lang="en-US" dirty="0" smtClean="0">
                <a:hlinkClick r:id="rId2"/>
              </a:rPr>
              <a:t>http://www.NewDirectionsWorkshop.com/ar.htm</a:t>
            </a:r>
            <a:endParaRPr lang="en-US" dirty="0" smtClean="0"/>
          </a:p>
          <a:p>
            <a:endParaRPr lang="en-US" dirty="0" smtClean="0"/>
          </a:p>
          <a:p>
            <a:r>
              <a:rPr lang="en-US" dirty="0" smtClean="0"/>
              <a:t>EQ for </a:t>
            </a:r>
            <a:r>
              <a:rPr lang="en-US" dirty="0" err="1" smtClean="0"/>
              <a:t>PMs</a:t>
            </a:r>
            <a:endParaRPr lang="en-US" dirty="0" smtClean="0"/>
          </a:p>
          <a:p>
            <a:r>
              <a:rPr lang="en-US" dirty="0" smtClean="0">
                <a:hlinkClick r:id="rId3"/>
              </a:rPr>
              <a:t>https://www.udemy.com/emotional-intelligence-for-project-managers</a:t>
            </a:r>
            <a:endParaRPr lang="en-US" dirty="0" smtClean="0"/>
          </a:p>
          <a:p>
            <a:endParaRPr lang="en-US" dirty="0" smtClean="0"/>
          </a:p>
          <a:p>
            <a:r>
              <a:rPr lang="en-US" dirty="0" err="1" smtClean="0"/>
              <a:t>EMFB</a:t>
            </a:r>
            <a:r>
              <a:rPr lang="en-US" dirty="0" smtClean="0"/>
              <a:t> Worksheet (PDF)</a:t>
            </a:r>
          </a:p>
          <a:p>
            <a:r>
              <a:rPr lang="en-US" dirty="0" smtClean="0"/>
              <a:t>Blank form: </a:t>
            </a:r>
            <a:r>
              <a:rPr lang="en-US" dirty="0" smtClean="0">
                <a:hlinkClick r:id="rId4"/>
              </a:rPr>
              <a:t>https://www.facebook.com/download/preview/171989749619335</a:t>
            </a:r>
            <a:endParaRPr lang="en-US" dirty="0" smtClean="0"/>
          </a:p>
        </p:txBody>
      </p:sp>
      <p:sp>
        <p:nvSpPr>
          <p:cNvPr id="2" name="Title 1"/>
          <p:cNvSpPr>
            <a:spLocks noGrp="1"/>
          </p:cNvSpPr>
          <p:nvPr>
            <p:ph type="title"/>
          </p:nvPr>
        </p:nvSpPr>
        <p:spPr/>
        <p:txBody>
          <a:bodyPr/>
          <a:lstStyle/>
          <a:p>
            <a:r>
              <a:rPr lang="fr-FR" dirty="0" smtClean="0"/>
              <a:t>EQ </a:t>
            </a:r>
            <a:r>
              <a:rPr lang="fr-FR" dirty="0" err="1" smtClean="0"/>
              <a:t>Resources</a:t>
            </a:r>
            <a:r>
              <a:rPr lang="fr-FR" dirty="0" smtClean="0"/>
              <a:t> 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dirty="0" smtClean="0"/>
              <a:t>CBT Worksheets:  </a:t>
            </a:r>
            <a:r>
              <a:rPr lang="en-US" i="1" dirty="0" smtClean="0"/>
              <a:t>BeckCBTWorksheets2017.pp</a:t>
            </a:r>
            <a:r>
              <a:rPr lang="en-US" dirty="0" smtClean="0"/>
              <a:t>t</a:t>
            </a:r>
          </a:p>
          <a:p>
            <a:r>
              <a:rPr lang="en-US" dirty="0" err="1" smtClean="0"/>
              <a:t>CCD</a:t>
            </a:r>
            <a:r>
              <a:rPr lang="en-US" dirty="0" smtClean="0"/>
              <a:t> (expanded, blank, example)</a:t>
            </a:r>
          </a:p>
          <a:p>
            <a:r>
              <a:rPr lang="en-US" dirty="0" smtClean="0"/>
              <a:t>Activity Chart</a:t>
            </a:r>
          </a:p>
          <a:p>
            <a:r>
              <a:rPr lang="en-US" dirty="0" smtClean="0"/>
              <a:t>Preparing for a Therapy Session</a:t>
            </a:r>
          </a:p>
          <a:p>
            <a:r>
              <a:rPr lang="en-US" dirty="0" smtClean="0"/>
              <a:t>Thought Record (p. 35)(like </a:t>
            </a:r>
            <a:r>
              <a:rPr lang="en-US" dirty="0" err="1" smtClean="0"/>
              <a:t>EMFB</a:t>
            </a:r>
            <a:r>
              <a:rPr lang="en-US" dirty="0" smtClean="0"/>
              <a:t>)(worksheet, example)</a:t>
            </a:r>
          </a:p>
          <a:p>
            <a:r>
              <a:rPr lang="en-US" dirty="0" smtClean="0"/>
              <a:t>Testing your Thoughts (!)(worksheet, example)</a:t>
            </a:r>
          </a:p>
          <a:p>
            <a:r>
              <a:rPr lang="en-US" dirty="0" smtClean="0"/>
              <a:t>Advantage/Disadvantage Analysis</a:t>
            </a:r>
          </a:p>
          <a:p>
            <a:r>
              <a:rPr lang="en-US" dirty="0" smtClean="0"/>
              <a:t>Problem Solving Worksheet (worksheet, example)</a:t>
            </a:r>
          </a:p>
          <a:p>
            <a:r>
              <a:rPr lang="en-US" dirty="0" smtClean="0"/>
              <a:t>Core Belief Worksheet </a:t>
            </a:r>
            <a:r>
              <a:rPr lang="en-US" sz="2300" i="1" dirty="0" smtClean="0"/>
              <a:t>(what is it... what would you like it to be?)</a:t>
            </a:r>
            <a:endParaRPr lang="en-US" i="1" dirty="0" smtClean="0"/>
          </a:p>
          <a:p>
            <a:r>
              <a:rPr lang="en-US" dirty="0" smtClean="0"/>
              <a:t>Evidence against old belief / for new belief</a:t>
            </a:r>
          </a:p>
          <a:p>
            <a:r>
              <a:rPr lang="en-US" dirty="0" smtClean="0"/>
              <a:t>Historical Review and Modification of Core Belief</a:t>
            </a:r>
          </a:p>
        </p:txBody>
      </p:sp>
      <p:sp>
        <p:nvSpPr>
          <p:cNvPr id="2" name="Title 1"/>
          <p:cNvSpPr>
            <a:spLocks noGrp="1"/>
          </p:cNvSpPr>
          <p:nvPr>
            <p:ph type="title"/>
          </p:nvPr>
        </p:nvSpPr>
        <p:spPr/>
        <p:txBody>
          <a:bodyPr/>
          <a:lstStyle/>
          <a:p>
            <a:r>
              <a:rPr lang="fr-FR" dirty="0" smtClean="0"/>
              <a:t>EQ </a:t>
            </a:r>
            <a:r>
              <a:rPr lang="fr-FR" dirty="0" err="1" smtClean="0"/>
              <a:t>Resources</a:t>
            </a:r>
            <a:r>
              <a:rPr lang="fr-FR" dirty="0" smtClean="0"/>
              <a:t> 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40000" lnSpcReduction="20000"/>
          </a:bodyPr>
          <a:lstStyle/>
          <a:p>
            <a:r>
              <a:rPr lang="en-US" dirty="0" smtClean="0"/>
              <a:t>OfficeVibe.com Study</a:t>
            </a:r>
          </a:p>
          <a:p>
            <a:r>
              <a:rPr lang="en-US" dirty="0" smtClean="0"/>
              <a:t> </a:t>
            </a:r>
            <a:r>
              <a:rPr lang="en-US" dirty="0" smtClean="0">
                <a:hlinkClick r:id="rId2"/>
              </a:rPr>
              <a:t>https://officevibe.wistia.com/medias/8azxblepdl?submissionGuid=462a706e-736f-43ec-b7a5-efb6514136b6</a:t>
            </a:r>
            <a:endParaRPr lang="en-US" dirty="0" smtClean="0"/>
          </a:p>
          <a:p>
            <a:r>
              <a:rPr lang="en-US" dirty="0" smtClean="0"/>
              <a:t>     25% engaged</a:t>
            </a:r>
          </a:p>
          <a:p>
            <a:r>
              <a:rPr lang="en-US" dirty="0" smtClean="0"/>
              <a:t>     55% disengaged</a:t>
            </a:r>
          </a:p>
          <a:p>
            <a:r>
              <a:rPr lang="en-US" dirty="0" smtClean="0"/>
              <a:t>     20% actively disengaged</a:t>
            </a:r>
          </a:p>
          <a:p>
            <a:endParaRPr lang="en-US" dirty="0" smtClean="0"/>
          </a:p>
          <a:p>
            <a:pPr>
              <a:buNone/>
            </a:pPr>
            <a:r>
              <a:rPr lang="en-US" dirty="0" smtClean="0"/>
              <a:t>     10 Metrics of Employee Engagement - which do YOU have control over?</a:t>
            </a:r>
          </a:p>
          <a:p>
            <a:pPr>
              <a:buNone/>
            </a:pPr>
            <a:r>
              <a:rPr lang="en-US" dirty="0" smtClean="0"/>
              <a:t>          1. Recognition</a:t>
            </a:r>
          </a:p>
          <a:p>
            <a:pPr>
              <a:buNone/>
            </a:pPr>
            <a:r>
              <a:rPr lang="en-US" dirty="0" smtClean="0"/>
              <a:t>          2. Feedback</a:t>
            </a:r>
          </a:p>
          <a:p>
            <a:pPr>
              <a:buNone/>
            </a:pPr>
            <a:r>
              <a:rPr lang="en-US" dirty="0" smtClean="0"/>
              <a:t>          3. Happiness</a:t>
            </a:r>
          </a:p>
          <a:p>
            <a:pPr>
              <a:buNone/>
            </a:pPr>
            <a:r>
              <a:rPr lang="en-US" dirty="0" smtClean="0"/>
              <a:t>          4. Personal Growth</a:t>
            </a:r>
          </a:p>
          <a:p>
            <a:pPr>
              <a:buNone/>
            </a:pPr>
            <a:r>
              <a:rPr lang="en-US" dirty="0" smtClean="0"/>
              <a:t>          5. Satisfaction</a:t>
            </a:r>
          </a:p>
          <a:p>
            <a:pPr>
              <a:buNone/>
            </a:pPr>
            <a:r>
              <a:rPr lang="en-US" dirty="0" smtClean="0"/>
              <a:t>          6. Wellness</a:t>
            </a:r>
          </a:p>
          <a:p>
            <a:pPr>
              <a:buNone/>
            </a:pPr>
            <a:r>
              <a:rPr lang="en-US" dirty="0" smtClean="0"/>
              <a:t>          7. Ambassadorship</a:t>
            </a:r>
          </a:p>
          <a:p>
            <a:pPr>
              <a:buNone/>
            </a:pPr>
            <a:r>
              <a:rPr lang="en-US" dirty="0" smtClean="0"/>
              <a:t>          8. Relationship with Managers</a:t>
            </a:r>
          </a:p>
          <a:p>
            <a:pPr>
              <a:buNone/>
            </a:pPr>
            <a:r>
              <a:rPr lang="en-US" dirty="0" smtClean="0"/>
              <a:t>          9. Relationship with Colleagues</a:t>
            </a:r>
          </a:p>
          <a:p>
            <a:pPr>
              <a:buNone/>
            </a:pPr>
            <a:r>
              <a:rPr lang="en-US" dirty="0" smtClean="0"/>
              <a:t>          10.  Company Alignment</a:t>
            </a:r>
          </a:p>
        </p:txBody>
      </p:sp>
      <p:sp>
        <p:nvSpPr>
          <p:cNvPr id="2" name="Title 1"/>
          <p:cNvSpPr>
            <a:spLocks noGrp="1"/>
          </p:cNvSpPr>
          <p:nvPr>
            <p:ph type="title"/>
          </p:nvPr>
        </p:nvSpPr>
        <p:spPr/>
        <p:txBody>
          <a:bodyPr/>
          <a:lstStyle/>
          <a:p>
            <a:r>
              <a:rPr lang="fr-FR" dirty="0" smtClean="0"/>
              <a:t>EQ </a:t>
            </a:r>
            <a:r>
              <a:rPr lang="fr-FR" dirty="0" err="1" smtClean="0"/>
              <a:t>Resources</a:t>
            </a:r>
            <a:r>
              <a:rPr lang="fr-FR" dirty="0" smtClean="0"/>
              <a:t> 5</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r>
              <a:rPr lang="en-US" dirty="0" smtClean="0"/>
              <a:t>Thoughts and Feelings</a:t>
            </a:r>
          </a:p>
          <a:p>
            <a:r>
              <a:rPr lang="en-US" dirty="0" smtClean="0"/>
              <a:t>EQ and IQ</a:t>
            </a:r>
          </a:p>
          <a:p>
            <a:r>
              <a:rPr lang="en-US" dirty="0" smtClean="0"/>
              <a:t>Feelings and Emotions</a:t>
            </a:r>
          </a:p>
          <a:p>
            <a:r>
              <a:rPr lang="en-US" dirty="0" smtClean="0"/>
              <a:t>Positive and Negative Emotions</a:t>
            </a:r>
          </a:p>
          <a:p>
            <a:r>
              <a:rPr lang="en-US" dirty="0" smtClean="0"/>
              <a:t>Guilt and Shame</a:t>
            </a:r>
          </a:p>
          <a:p>
            <a:r>
              <a:rPr lang="en-US" dirty="0" smtClean="0"/>
              <a:t>Venting and Whining</a:t>
            </a:r>
          </a:p>
          <a:p>
            <a:r>
              <a:rPr lang="en-US" dirty="0" smtClean="0"/>
              <a:t>Surviving and Thriving</a:t>
            </a:r>
          </a:p>
          <a:p>
            <a:r>
              <a:rPr lang="en-US" dirty="0" smtClean="0"/>
              <a:t>Victim and Victor</a:t>
            </a:r>
          </a:p>
          <a:p>
            <a:r>
              <a:rPr lang="en-US" dirty="0" smtClean="0"/>
              <a:t>My problems and NOT my problems</a:t>
            </a:r>
            <a:endParaRPr lang="en-US" dirty="0"/>
          </a:p>
        </p:txBody>
      </p:sp>
      <p:sp>
        <p:nvSpPr>
          <p:cNvPr id="2" name="Title 1"/>
          <p:cNvSpPr>
            <a:spLocks noGrp="1"/>
          </p:cNvSpPr>
          <p:nvPr>
            <p:ph type="title"/>
          </p:nvPr>
        </p:nvSpPr>
        <p:spPr/>
        <p:txBody>
          <a:bodyPr/>
          <a:lstStyle/>
          <a:p>
            <a:r>
              <a:rPr lang="fr-FR" dirty="0" smtClean="0"/>
              <a:t>EQ Distinctions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Pictures of our original EQ Quotes</a:t>
            </a:r>
            <a:endParaRPr lang="en-US" dirty="0" smtClean="0">
              <a:hlinkClick r:id="rId2"/>
            </a:endParaRPr>
          </a:p>
          <a:p>
            <a:r>
              <a:rPr lang="en-US" dirty="0" smtClean="0">
                <a:hlinkClick r:id="rId2"/>
              </a:rPr>
              <a:t>http://bit.ly/EQQuotes </a:t>
            </a:r>
            <a:r>
              <a:rPr lang="en-US" dirty="0" smtClean="0"/>
              <a:t>(case sensitive)</a:t>
            </a:r>
          </a:p>
          <a:p>
            <a:endParaRPr lang="en-US" dirty="0"/>
          </a:p>
        </p:txBody>
      </p:sp>
      <p:sp>
        <p:nvSpPr>
          <p:cNvPr id="2" name="Title 1"/>
          <p:cNvSpPr>
            <a:spLocks noGrp="1"/>
          </p:cNvSpPr>
          <p:nvPr>
            <p:ph type="title"/>
          </p:nvPr>
        </p:nvSpPr>
        <p:spPr/>
        <p:txBody>
          <a:bodyPr/>
          <a:lstStyle/>
          <a:p>
            <a:r>
              <a:rPr lang="fr-FR" dirty="0" smtClean="0"/>
              <a:t>EQ </a:t>
            </a:r>
            <a:r>
              <a:rPr lang="fr-FR" dirty="0" err="1" smtClean="0"/>
              <a:t>Quotes</a:t>
            </a:r>
            <a:endParaRPr lang="fr-FR"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 u, U and </a:t>
            </a:r>
            <a:r>
              <a:rPr lang="en-US" dirty="0" err="1" smtClean="0"/>
              <a:t>UU</a:t>
            </a:r>
            <a:endParaRPr lang="en-US" dirty="0" smtClean="0"/>
          </a:p>
          <a:p>
            <a:endParaRPr lang="en-US" dirty="0" smtClean="0"/>
          </a:p>
          <a:p>
            <a:r>
              <a:rPr lang="en-US" dirty="0" smtClean="0"/>
              <a:t>Big U = You, now</a:t>
            </a:r>
          </a:p>
          <a:p>
            <a:r>
              <a:rPr lang="en-US" dirty="0" smtClean="0"/>
              <a:t>little u = You, then... actually, any time in the past.</a:t>
            </a:r>
          </a:p>
          <a:p>
            <a:r>
              <a:rPr lang="en-US" dirty="0" smtClean="0"/>
              <a:t>Universal </a:t>
            </a:r>
            <a:r>
              <a:rPr lang="en-US" dirty="0" err="1" smtClean="0"/>
              <a:t>UU</a:t>
            </a:r>
            <a:r>
              <a:rPr lang="en-US" dirty="0" smtClean="0"/>
              <a:t> = Higher you, the wise and wonderful you</a:t>
            </a:r>
            <a:endParaRPr lang="en-US" dirty="0"/>
          </a:p>
        </p:txBody>
      </p:sp>
      <p:sp>
        <p:nvSpPr>
          <p:cNvPr id="2" name="Title 1"/>
          <p:cNvSpPr>
            <a:spLocks noGrp="1"/>
          </p:cNvSpPr>
          <p:nvPr>
            <p:ph type="title"/>
          </p:nvPr>
        </p:nvSpPr>
        <p:spPr/>
        <p:txBody>
          <a:bodyPr/>
          <a:lstStyle/>
          <a:p>
            <a:r>
              <a:rPr lang="en-US" dirty="0" smtClean="0"/>
              <a:t>3 Levels of YOU</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b="1" dirty="0" smtClean="0"/>
              <a:t>KNOW</a:t>
            </a:r>
            <a:r>
              <a:rPr lang="en-US" dirty="0" smtClean="0"/>
              <a:t> what I feel when I feel it. </a:t>
            </a:r>
            <a:br>
              <a:rPr lang="en-US" dirty="0" smtClean="0"/>
            </a:br>
            <a:endParaRPr lang="en-US" dirty="0" smtClean="0"/>
          </a:p>
          <a:p>
            <a:r>
              <a:rPr lang="en-US" b="1" dirty="0" smtClean="0"/>
              <a:t>ACCEPT</a:t>
            </a:r>
            <a:r>
              <a:rPr lang="en-US" dirty="0" smtClean="0"/>
              <a:t> what I feel when I feel it</a:t>
            </a:r>
          </a:p>
          <a:p>
            <a:endParaRPr lang="en-US" dirty="0" smtClean="0"/>
          </a:p>
          <a:p>
            <a:r>
              <a:rPr lang="en-US" b="1" dirty="0" smtClean="0"/>
              <a:t>EXPRESS</a:t>
            </a:r>
            <a:r>
              <a:rPr lang="en-US" dirty="0" smtClean="0"/>
              <a:t> my feelings (or NOT) in acceptable ways without put-downs, name calling, judgments, sarcasm, controlling, demanding, guilt trips</a:t>
            </a:r>
            <a:endParaRPr lang="en-US" dirty="0"/>
          </a:p>
        </p:txBody>
      </p:sp>
      <p:sp>
        <p:nvSpPr>
          <p:cNvPr id="2" name="Title 1"/>
          <p:cNvSpPr>
            <a:spLocks noGrp="1"/>
          </p:cNvSpPr>
          <p:nvPr>
            <p:ph type="title"/>
          </p:nvPr>
        </p:nvSpPr>
        <p:spPr/>
        <p:txBody>
          <a:bodyPr>
            <a:normAutofit fontScale="90000"/>
          </a:bodyPr>
          <a:lstStyle/>
          <a:p>
            <a:r>
              <a:rPr lang="en-US" dirty="0" smtClean="0"/>
              <a:t>3 Steps to Dealing with Feelings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Main Areas of EQ</a:t>
            </a:r>
            <a:endParaRPr lang="en-US" dirty="0"/>
          </a:p>
        </p:txBody>
      </p:sp>
      <p:sp>
        <p:nvSpPr>
          <p:cNvPr id="5" name="Content Placeholder 4"/>
          <p:cNvSpPr>
            <a:spLocks noGrp="1"/>
          </p:cNvSpPr>
          <p:nvPr>
            <p:ph sz="quarter" idx="1"/>
          </p:nvPr>
        </p:nvSpPr>
        <p:spPr/>
        <p:txBody>
          <a:bodyPr/>
          <a:lstStyle/>
          <a:p>
            <a:r>
              <a:rPr lang="en-US" dirty="0" smtClean="0"/>
              <a:t>Our Thoughts</a:t>
            </a:r>
          </a:p>
          <a:p>
            <a:r>
              <a:rPr lang="en-US" dirty="0" smtClean="0"/>
              <a:t>Our Feelings</a:t>
            </a:r>
          </a:p>
          <a:p>
            <a:r>
              <a:rPr lang="en-US" dirty="0" smtClean="0"/>
              <a:t>Our Actions, and Behaviours</a:t>
            </a:r>
          </a:p>
          <a:p>
            <a:endParaRPr lang="en-US" dirty="0" smtClean="0"/>
          </a:p>
          <a:p>
            <a:r>
              <a:rPr lang="en-US" dirty="0" smtClean="0"/>
              <a:t>Head - Heart - Hand</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Feelings Chart</a:t>
            </a:r>
          </a:p>
        </p:txBody>
      </p:sp>
      <p:pic>
        <p:nvPicPr>
          <p:cNvPr id="1026" name="Picture 25" descr="CategoriesOfFeelings"/>
          <p:cNvPicPr>
            <a:picLocks noChangeAspect="1" noChangeArrowheads="1"/>
          </p:cNvPicPr>
          <p:nvPr/>
        </p:nvPicPr>
        <p:blipFill>
          <a:blip r:embed="rId2" cstate="print"/>
          <a:srcRect/>
          <a:stretch>
            <a:fillRect/>
          </a:stretch>
        </p:blipFill>
        <p:spPr bwMode="auto">
          <a:xfrm>
            <a:off x="1524000" y="1600200"/>
            <a:ext cx="6302375" cy="476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20000"/>
          </a:bodyPr>
          <a:lstStyle/>
          <a:p>
            <a:pPr>
              <a:buNone/>
            </a:pPr>
            <a:r>
              <a:rPr lang="en-US" dirty="0" smtClean="0"/>
              <a:t>1. </a:t>
            </a:r>
            <a:r>
              <a:rPr lang="en-US" b="1" dirty="0" smtClean="0"/>
              <a:t>Get a Clue </a:t>
            </a:r>
            <a:r>
              <a:rPr lang="en-US" dirty="0" smtClean="0"/>
              <a:t>– we understand and appreciate how important our Feelings and Emotions are to our happiness and life success.</a:t>
            </a:r>
            <a:br>
              <a:rPr lang="en-US" dirty="0" smtClean="0"/>
            </a:br>
            <a:endParaRPr lang="en-US" dirty="0" smtClean="0"/>
          </a:p>
          <a:p>
            <a:pPr>
              <a:buNone/>
            </a:pPr>
            <a:r>
              <a:rPr lang="en-US" dirty="0" smtClean="0"/>
              <a:t>2. </a:t>
            </a:r>
            <a:r>
              <a:rPr lang="en-US" b="1" dirty="0" smtClean="0"/>
              <a:t>Get a Grip </a:t>
            </a:r>
            <a:r>
              <a:rPr lang="en-US" dirty="0" smtClean="0"/>
              <a:t>– we learn to </a:t>
            </a:r>
            <a:r>
              <a:rPr lang="en-US" dirty="0" err="1" smtClean="0"/>
              <a:t>KAE</a:t>
            </a:r>
            <a:r>
              <a:rPr lang="en-US" dirty="0" smtClean="0"/>
              <a:t>, Know - Accept - Express feelings to truly take control of ourselves and our lives.</a:t>
            </a:r>
            <a:br>
              <a:rPr lang="en-US" dirty="0" smtClean="0"/>
            </a:br>
            <a:endParaRPr lang="en-US" dirty="0" smtClean="0"/>
          </a:p>
          <a:p>
            <a:pPr>
              <a:buNone/>
            </a:pPr>
            <a:r>
              <a:rPr lang="en-US" dirty="0" smtClean="0"/>
              <a:t>3. </a:t>
            </a:r>
            <a:r>
              <a:rPr lang="en-US" b="1" dirty="0" smtClean="0"/>
              <a:t>Get a Life </a:t>
            </a:r>
            <a:r>
              <a:rPr lang="en-US" dirty="0" smtClean="0"/>
              <a:t>– we continue to learn, practice, connect and grow, making the EQ concepts an integral part of our thoughts, relationships and daily lives!</a:t>
            </a:r>
            <a:endParaRPr lang="en-US" dirty="0"/>
          </a:p>
        </p:txBody>
      </p:sp>
      <p:sp>
        <p:nvSpPr>
          <p:cNvPr id="2" name="Title 1"/>
          <p:cNvSpPr>
            <a:spLocks noGrp="1"/>
          </p:cNvSpPr>
          <p:nvPr>
            <p:ph type="title"/>
          </p:nvPr>
        </p:nvSpPr>
        <p:spPr/>
        <p:txBody>
          <a:bodyPr>
            <a:normAutofit/>
          </a:bodyPr>
          <a:lstStyle/>
          <a:p>
            <a:r>
              <a:rPr lang="en-US" dirty="0" smtClean="0"/>
              <a:t>3 Steps to EQ</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dirty="0"/>
              <a:t>The 7 </a:t>
            </a:r>
            <a:r>
              <a:rPr lang="en-US" dirty="0" smtClean="0"/>
              <a:t>Steps </a:t>
            </a:r>
            <a:r>
              <a:rPr lang="en-US" dirty="0"/>
              <a:t>to Healing </a:t>
            </a:r>
            <a:r>
              <a:rPr lang="en-US" dirty="0" smtClean="0"/>
              <a:t>Feelings</a:t>
            </a:r>
            <a:r>
              <a:rPr lang="en-US" dirty="0"/>
              <a:t/>
            </a:r>
            <a:br>
              <a:rPr lang="en-US" dirty="0"/>
            </a:br>
            <a:r>
              <a:rPr lang="en-US" sz="3600" dirty="0" smtClean="0"/>
              <a:t>(pronounced “I Care”)</a:t>
            </a:r>
            <a:endParaRPr lang="en-US" dirty="0"/>
          </a:p>
        </p:txBody>
      </p:sp>
      <p:sp>
        <p:nvSpPr>
          <p:cNvPr id="3" name="Text Placeholder 2"/>
          <p:cNvSpPr>
            <a:spLocks noGrp="1"/>
          </p:cNvSpPr>
          <p:nvPr>
            <p:ph type="body" idx="1"/>
          </p:nvPr>
        </p:nvSpPr>
        <p:spPr>
          <a:xfrm>
            <a:off x="457200" y="1905000"/>
            <a:ext cx="8229600" cy="4419600"/>
          </a:xfrm>
        </p:spPr>
        <p:txBody>
          <a:bodyPr>
            <a:noAutofit/>
          </a:bodyPr>
          <a:lstStyle/>
          <a:p>
            <a:pPr marL="624078" lvl="0" indent="-514350">
              <a:buFont typeface="+mj-lt"/>
              <a:buAutoNum type="arabicPeriod"/>
            </a:pPr>
            <a:r>
              <a:rPr lang="en-US" sz="3200" b="1" dirty="0" smtClean="0">
                <a:latin typeface="Arial" pitchFamily="34" charset="0"/>
                <a:cs typeface="Arial" pitchFamily="34" charset="0"/>
              </a:rPr>
              <a:t>Identify</a:t>
            </a:r>
            <a:endParaRPr lang="en-US" sz="700" b="1" dirty="0" smtClean="0">
              <a:latin typeface="Arial" pitchFamily="34" charset="0"/>
              <a:cs typeface="Arial" pitchFamily="34" charset="0"/>
            </a:endParaRPr>
          </a:p>
          <a:p>
            <a:pPr marL="624078" lvl="0" indent="-514350">
              <a:buFont typeface="+mj-lt"/>
              <a:buAutoNum type="arabicPeriod"/>
            </a:pPr>
            <a:r>
              <a:rPr lang="en-US" b="1" dirty="0" smtClean="0">
                <a:latin typeface="Arial" pitchFamily="34" charset="0"/>
                <a:cs typeface="Arial" pitchFamily="34" charset="0"/>
              </a:rPr>
              <a:t>Connect</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Accept</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Express</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Release</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Replace</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REJOICE</a:t>
            </a:r>
            <a:r>
              <a:rPr lang="en-US" sz="3200" dirty="0" smtClean="0">
                <a:latin typeface="Arial" pitchFamily="34" charset="0"/>
                <a:cs typeface="Arial" pitchFamily="34" charset="0"/>
              </a:rPr>
              <a:t>!!</a:t>
            </a:r>
          </a:p>
        </p:txBody>
      </p:sp>
    </p:spTree>
    <p:extLst>
      <p:ext uri="{BB962C8B-B14F-4D97-AF65-F5344CB8AC3E}">
        <p14:creationId xmlns:p14="http://schemas.microsoft.com/office/powerpoint/2010/main" val="34777349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219200"/>
            <a:ext cx="8004048" cy="5410200"/>
          </a:xfrm>
        </p:spPr>
        <p:txBody>
          <a:bodyPr>
            <a:noAutofit/>
          </a:bodyPr>
          <a:lstStyle/>
          <a:p>
            <a:pPr>
              <a:spcBef>
                <a:spcPts val="0"/>
              </a:spcBef>
              <a:buNone/>
            </a:pPr>
            <a:r>
              <a:rPr lang="en-US" sz="1400" dirty="0" smtClean="0"/>
              <a:t>1. </a:t>
            </a:r>
            <a:r>
              <a:rPr lang="en-US" sz="1400" b="1" dirty="0" smtClean="0"/>
              <a:t>“I”:</a:t>
            </a:r>
            <a:r>
              <a:rPr lang="en-US" sz="1400" dirty="0" smtClean="0"/>
              <a:t> I know me, and I am aware of myself and my heart, and I am mindful of my feelings without judging them.</a:t>
            </a:r>
          </a:p>
          <a:p>
            <a:pPr>
              <a:spcBef>
                <a:spcPts val="0"/>
              </a:spcBef>
              <a:buNone/>
            </a:pPr>
            <a:endParaRPr lang="en-US" sz="1400" dirty="0" smtClean="0"/>
          </a:p>
          <a:p>
            <a:pPr>
              <a:spcBef>
                <a:spcPts val="0"/>
              </a:spcBef>
              <a:buNone/>
            </a:pPr>
            <a:r>
              <a:rPr lang="en-US" sz="1400" dirty="0" smtClean="0"/>
              <a:t>2. </a:t>
            </a:r>
            <a:r>
              <a:rPr lang="en-US" sz="1400" b="1" dirty="0" smtClean="0"/>
              <a:t>Know</a:t>
            </a:r>
            <a:r>
              <a:rPr lang="en-US" sz="1400" dirty="0" smtClean="0"/>
              <a:t>: I can identify, separate and name my feeling(s).  I know my sadness, my anger and my fear.</a:t>
            </a:r>
            <a:br>
              <a:rPr lang="en-US" sz="1400" dirty="0" smtClean="0"/>
            </a:br>
            <a:r>
              <a:rPr lang="en-US" sz="1400" dirty="0" smtClean="0"/>
              <a:t>     </a:t>
            </a:r>
          </a:p>
          <a:p>
            <a:pPr>
              <a:spcBef>
                <a:spcPts val="0"/>
              </a:spcBef>
              <a:buNone/>
            </a:pPr>
            <a:r>
              <a:rPr lang="en-US" sz="1400" dirty="0" smtClean="0"/>
              <a:t>3. </a:t>
            </a:r>
            <a:r>
              <a:rPr lang="en-US" sz="1400" b="1" dirty="0" smtClean="0"/>
              <a:t>Accept</a:t>
            </a:r>
            <a:r>
              <a:rPr lang="en-US" sz="1400" dirty="0" smtClean="0"/>
              <a:t>: I accept and am Ok with whatever I’m feeling.  No more denial, avoidance or lying about my feelings.</a:t>
            </a:r>
          </a:p>
          <a:p>
            <a:pPr>
              <a:spcBef>
                <a:spcPts val="0"/>
              </a:spcBef>
              <a:buNone/>
            </a:pPr>
            <a:endParaRPr lang="en-US" sz="1400" dirty="0" smtClean="0"/>
          </a:p>
          <a:p>
            <a:pPr>
              <a:spcBef>
                <a:spcPts val="0"/>
              </a:spcBef>
              <a:buNone/>
            </a:pPr>
            <a:r>
              <a:rPr lang="en-US" sz="1400" dirty="0" smtClean="0"/>
              <a:t>4. </a:t>
            </a:r>
            <a:r>
              <a:rPr lang="en-US" sz="1400" b="1" dirty="0" smtClean="0"/>
              <a:t>Express</a:t>
            </a:r>
            <a:r>
              <a:rPr lang="en-US" sz="1400" dirty="0" smtClean="0"/>
              <a:t>: I can express my feelings, fully and completely, but in acceptable ways, without blowing up, stuffing them, or hurting anybody or anything (including myself).</a:t>
            </a:r>
          </a:p>
          <a:p>
            <a:pPr>
              <a:spcBef>
                <a:spcPts val="0"/>
              </a:spcBef>
              <a:buNone/>
            </a:pPr>
            <a:endParaRPr lang="en-US" sz="1400" dirty="0" smtClean="0"/>
          </a:p>
          <a:p>
            <a:pPr>
              <a:spcBef>
                <a:spcPts val="0"/>
              </a:spcBef>
              <a:buNone/>
            </a:pPr>
            <a:r>
              <a:rPr lang="en-US" sz="1400" dirty="0" smtClean="0"/>
              <a:t>5. </a:t>
            </a:r>
            <a:r>
              <a:rPr lang="en-US" sz="1400" b="1" dirty="0" smtClean="0"/>
              <a:t>Edit</a:t>
            </a:r>
            <a:r>
              <a:rPr lang="en-US" sz="1400" dirty="0" smtClean="0"/>
              <a:t>: I become aware of my negative thoughts, and change them to more positives</a:t>
            </a:r>
          </a:p>
          <a:p>
            <a:pPr>
              <a:spcBef>
                <a:spcPts val="0"/>
              </a:spcBef>
              <a:buNone/>
            </a:pPr>
            <a:endParaRPr lang="en-US" sz="1400" b="1" dirty="0" smtClean="0"/>
          </a:p>
          <a:p>
            <a:pPr>
              <a:spcBef>
                <a:spcPts val="0"/>
              </a:spcBef>
              <a:buNone/>
            </a:pPr>
            <a:r>
              <a:rPr lang="en-US" sz="1400" dirty="0" smtClean="0"/>
              <a:t>6. </a:t>
            </a:r>
            <a:r>
              <a:rPr lang="en-US" sz="1400" b="1" dirty="0" smtClean="0"/>
              <a:t>Release</a:t>
            </a:r>
            <a:r>
              <a:rPr lang="en-US" sz="1400" dirty="0" smtClean="0"/>
              <a:t>: Once felt, I can let go of my negative feelings, and let them flow out of my body.</a:t>
            </a:r>
          </a:p>
          <a:p>
            <a:pPr>
              <a:spcBef>
                <a:spcPts val="0"/>
              </a:spcBef>
              <a:buNone/>
            </a:pPr>
            <a:endParaRPr lang="en-US" sz="1400" dirty="0" smtClean="0"/>
          </a:p>
          <a:p>
            <a:pPr>
              <a:spcBef>
                <a:spcPts val="0"/>
              </a:spcBef>
              <a:buNone/>
            </a:pPr>
            <a:r>
              <a:rPr lang="en-US" sz="1400" dirty="0" smtClean="0"/>
              <a:t>7. </a:t>
            </a:r>
            <a:r>
              <a:rPr lang="en-US" sz="1400" b="1" dirty="0" smtClean="0"/>
              <a:t>Replace</a:t>
            </a:r>
            <a:r>
              <a:rPr lang="en-US" sz="1400" dirty="0" smtClean="0"/>
              <a:t>: I can fill the space left by the negative feelings with peace, joy and love.</a:t>
            </a:r>
          </a:p>
          <a:p>
            <a:pPr>
              <a:spcBef>
                <a:spcPts val="0"/>
              </a:spcBef>
              <a:buNone/>
            </a:pPr>
            <a:endParaRPr lang="en-US" sz="1400" dirty="0" smtClean="0"/>
          </a:p>
          <a:p>
            <a:pPr>
              <a:spcBef>
                <a:spcPts val="0"/>
              </a:spcBef>
              <a:buNone/>
            </a:pPr>
            <a:r>
              <a:rPr lang="en-US" sz="1400" dirty="0" smtClean="0"/>
              <a:t>8. </a:t>
            </a:r>
            <a:r>
              <a:rPr lang="en-US" sz="1400" b="1" dirty="0" smtClean="0"/>
              <a:t>REJOICE!</a:t>
            </a:r>
            <a:r>
              <a:rPr lang="en-US" sz="1400" dirty="0" smtClean="0"/>
              <a:t>:  I encourage and respect my feelings (negative or positive), I understand my feelings, allow them, manage them, learn from them and celebrate myself and my life!</a:t>
            </a:r>
            <a:br>
              <a:rPr lang="en-US" sz="1400" dirty="0" smtClean="0"/>
            </a:br>
            <a:r>
              <a:rPr lang="en-US" sz="1400" i="1" dirty="0" smtClean="0"/>
              <a:t> Woo-</a:t>
            </a:r>
            <a:r>
              <a:rPr lang="en-US" sz="1400" i="1" dirty="0" err="1" smtClean="0"/>
              <a:t>Flippin</a:t>
            </a:r>
            <a:r>
              <a:rPr lang="en-US" sz="1400" i="1" dirty="0" smtClean="0"/>
              <a:t>’-</a:t>
            </a:r>
            <a:r>
              <a:rPr lang="en-US" sz="1400" i="1" dirty="0" err="1" smtClean="0"/>
              <a:t>Hoo</a:t>
            </a:r>
            <a:r>
              <a:rPr lang="en-US" sz="1400" i="1" dirty="0" smtClean="0"/>
              <a:t>!   </a:t>
            </a:r>
            <a:r>
              <a:rPr lang="en-US" sz="1400" i="1" dirty="0" smtClean="0">
                <a:sym typeface="Wingdings" pitchFamily="2" charset="2"/>
              </a:rPr>
              <a:t>  </a:t>
            </a:r>
            <a:endParaRPr lang="en-US" sz="1400" dirty="0" smtClean="0"/>
          </a:p>
          <a:p>
            <a:pPr>
              <a:buNone/>
            </a:pPr>
            <a:endParaRPr lang="en-US" sz="1000" dirty="0" smtClean="0"/>
          </a:p>
          <a:p>
            <a:pPr>
              <a:buNone/>
            </a:pPr>
            <a:r>
              <a:rPr lang="en-US" sz="1400" i="1" dirty="0" smtClean="0"/>
              <a:t>I Know Accept Express Edit Release Replace Rejoice </a:t>
            </a:r>
          </a:p>
          <a:p>
            <a:pPr>
              <a:buNone/>
            </a:pPr>
            <a:r>
              <a:rPr lang="en-US" sz="1400" dirty="0" smtClean="0"/>
              <a:t>	</a:t>
            </a:r>
            <a:r>
              <a:rPr lang="en-US" sz="1400" dirty="0" err="1" smtClean="0"/>
              <a:t>IKAEERRR</a:t>
            </a:r>
            <a:r>
              <a:rPr lang="en-US" sz="1400" dirty="0" smtClean="0"/>
              <a:t> – pronounced </a:t>
            </a:r>
            <a:r>
              <a:rPr lang="en-US" sz="1400" b="1" dirty="0" smtClean="0"/>
              <a:t>“I Care!”</a:t>
            </a:r>
            <a:endParaRPr lang="en-US" sz="1400" b="1" dirty="0"/>
          </a:p>
        </p:txBody>
      </p:sp>
      <p:sp>
        <p:nvSpPr>
          <p:cNvPr id="2" name="Title 1"/>
          <p:cNvSpPr>
            <a:spLocks noGrp="1"/>
          </p:cNvSpPr>
          <p:nvPr>
            <p:ph type="title"/>
          </p:nvPr>
        </p:nvSpPr>
        <p:spPr>
          <a:xfrm>
            <a:off x="762000" y="381000"/>
            <a:ext cx="8229600" cy="762000"/>
          </a:xfrm>
        </p:spPr>
        <p:txBody>
          <a:bodyPr>
            <a:noAutofit/>
          </a:bodyPr>
          <a:lstStyle/>
          <a:p>
            <a:r>
              <a:rPr lang="en-US" sz="3500" dirty="0" smtClean="0"/>
              <a:t>8 Steps to Process My Negative Feelings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Past</a:t>
            </a:r>
          </a:p>
          <a:p>
            <a:r>
              <a:rPr lang="en-US" dirty="0" smtClean="0"/>
              <a:t>Present</a:t>
            </a:r>
          </a:p>
          <a:p>
            <a:r>
              <a:rPr lang="en-US" dirty="0" smtClean="0"/>
              <a:t>Future</a:t>
            </a:r>
          </a:p>
          <a:p>
            <a:endParaRPr lang="en-US" dirty="0" smtClean="0"/>
          </a:p>
          <a:p>
            <a:pPr>
              <a:buNone/>
            </a:pPr>
            <a:r>
              <a:rPr lang="en-US" dirty="0" smtClean="0"/>
              <a:t>We deal with the unresolved negative thoughts and feelings from our </a:t>
            </a:r>
            <a:r>
              <a:rPr lang="en-US" b="1" dirty="0" smtClean="0"/>
              <a:t>past</a:t>
            </a:r>
            <a:r>
              <a:rPr lang="en-US" dirty="0" smtClean="0"/>
              <a:t>, to live fully, and completely in the </a:t>
            </a:r>
            <a:r>
              <a:rPr lang="en-US" b="1" dirty="0" smtClean="0"/>
              <a:t>present</a:t>
            </a:r>
            <a:r>
              <a:rPr lang="en-US" dirty="0" smtClean="0"/>
              <a:t>, in order to make our </a:t>
            </a:r>
            <a:r>
              <a:rPr lang="en-US" b="1" dirty="0" smtClean="0"/>
              <a:t>future </a:t>
            </a:r>
            <a:r>
              <a:rPr lang="en-US" dirty="0" smtClean="0"/>
              <a:t>look, and more importantly feel, as great as we can -- together!</a:t>
            </a:r>
            <a:endParaRPr lang="en-US" dirty="0"/>
          </a:p>
        </p:txBody>
      </p:sp>
      <p:sp>
        <p:nvSpPr>
          <p:cNvPr id="2" name="Title 1"/>
          <p:cNvSpPr>
            <a:spLocks noGrp="1"/>
          </p:cNvSpPr>
          <p:nvPr>
            <p:ph type="title"/>
          </p:nvPr>
        </p:nvSpPr>
        <p:spPr/>
        <p:txBody>
          <a:bodyPr/>
          <a:lstStyle/>
          <a:p>
            <a:r>
              <a:rPr lang="en-US" dirty="0" smtClean="0"/>
              <a:t>3 Modes of EQ</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Live with SOUL</a:t>
            </a:r>
            <a:br>
              <a:rPr lang="en-US" dirty="0" smtClean="0"/>
            </a:br>
            <a:endParaRPr lang="en-US" dirty="0" smtClean="0"/>
          </a:p>
          <a:p>
            <a:r>
              <a:rPr lang="en-US" b="1" dirty="0" smtClean="0"/>
              <a:t>S</a:t>
            </a:r>
            <a:r>
              <a:rPr lang="en-US" dirty="0" smtClean="0"/>
              <a:t>hut-up, </a:t>
            </a:r>
            <a:r>
              <a:rPr lang="en-US" b="1" dirty="0" smtClean="0"/>
              <a:t>O</a:t>
            </a:r>
            <a:r>
              <a:rPr lang="en-US" dirty="0" smtClean="0"/>
              <a:t>pen-</a:t>
            </a:r>
            <a:r>
              <a:rPr lang="en-US" b="1" dirty="0" smtClean="0"/>
              <a:t>U</a:t>
            </a:r>
            <a:r>
              <a:rPr lang="en-US" dirty="0" smtClean="0"/>
              <a:t>p… and </a:t>
            </a:r>
            <a:r>
              <a:rPr lang="en-US" b="1" dirty="0" smtClean="0"/>
              <a:t>L</a:t>
            </a:r>
            <a:r>
              <a:rPr lang="en-US" dirty="0" smtClean="0"/>
              <a:t>isten!</a:t>
            </a:r>
            <a:endParaRPr lang="en-US" dirty="0"/>
          </a:p>
        </p:txBody>
      </p:sp>
      <p:sp>
        <p:nvSpPr>
          <p:cNvPr id="2" name="Title 1"/>
          <p:cNvSpPr>
            <a:spLocks noGrp="1"/>
          </p:cNvSpPr>
          <p:nvPr>
            <p:ph type="title"/>
          </p:nvPr>
        </p:nvSpPr>
        <p:spPr/>
        <p:txBody>
          <a:bodyPr/>
          <a:lstStyle/>
          <a:p>
            <a:r>
              <a:rPr lang="en-US" dirty="0" smtClean="0"/>
              <a:t>#1 Most Communication Skill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EMFB</a:t>
            </a:r>
            <a:r>
              <a:rPr lang="en-US" dirty="0" smtClean="0"/>
              <a:t> Worksheet (blank)</a:t>
            </a:r>
          </a:p>
        </p:txBody>
      </p:sp>
      <p:pic>
        <p:nvPicPr>
          <p:cNvPr id="5" name="Content Placeholder 4" descr="EMFB_worksheet.jpg"/>
          <p:cNvPicPr>
            <a:picLocks noGrp="1" noChangeAspect="1"/>
          </p:cNvPicPr>
          <p:nvPr>
            <p:ph sz="quarter" idx="1"/>
          </p:nvPr>
        </p:nvPicPr>
        <p:blipFill>
          <a:blip r:embed="rId2" cstate="print"/>
          <a:stretch>
            <a:fillRect/>
          </a:stretch>
        </p:blipFill>
        <p:spPr>
          <a:xfrm>
            <a:off x="1066800" y="1475602"/>
            <a:ext cx="6934200" cy="5153798"/>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EMFB</a:t>
            </a:r>
            <a:r>
              <a:rPr lang="en-US" dirty="0" smtClean="0"/>
              <a:t> Worksheet (example)</a:t>
            </a:r>
          </a:p>
        </p:txBody>
      </p:sp>
      <p:pic>
        <p:nvPicPr>
          <p:cNvPr id="5" name="Content Placeholder 4" descr="EMFB_worksheet.jpg"/>
          <p:cNvPicPr>
            <a:picLocks noGrp="1" noChangeAspect="1"/>
          </p:cNvPicPr>
          <p:nvPr>
            <p:ph sz="quarter" idx="1"/>
          </p:nvPr>
        </p:nvPicPr>
        <p:blipFill>
          <a:blip r:embed="rId2" cstate="print"/>
          <a:stretch>
            <a:fillRect/>
          </a:stretch>
        </p:blipFill>
        <p:spPr>
          <a:xfrm>
            <a:off x="1098035" y="1475602"/>
            <a:ext cx="6871730" cy="5153798"/>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62000"/>
          </a:xfrm>
        </p:spPr>
        <p:txBody>
          <a:bodyPr>
            <a:normAutofit fontScale="90000"/>
          </a:bodyPr>
          <a:lstStyle/>
          <a:p>
            <a:r>
              <a:rPr lang="en-US" sz="4000" b="1" dirty="0" smtClean="0"/>
              <a:t>Purposes of the ND Workshop</a:t>
            </a:r>
            <a:endParaRPr lang="en-US" dirty="0" smtClean="0"/>
          </a:p>
        </p:txBody>
      </p:sp>
      <p:sp>
        <p:nvSpPr>
          <p:cNvPr id="4" name="Content Placeholder 3"/>
          <p:cNvSpPr>
            <a:spLocks noGrp="1"/>
          </p:cNvSpPr>
          <p:nvPr>
            <p:ph sz="quarter" idx="1"/>
          </p:nvPr>
        </p:nvSpPr>
        <p:spPr>
          <a:xfrm>
            <a:off x="762000" y="1295400"/>
            <a:ext cx="8004048" cy="4572000"/>
          </a:xfrm>
        </p:spPr>
        <p:txBody>
          <a:bodyPr>
            <a:normAutofit lnSpcReduction="10000"/>
          </a:bodyPr>
          <a:lstStyle/>
          <a:p>
            <a:pPr marL="514350" lvl="0" indent="-514350">
              <a:buFont typeface="+mj-lt"/>
              <a:buAutoNum type="arabicPeriod"/>
            </a:pPr>
            <a:r>
              <a:rPr lang="en-US" dirty="0" smtClean="0"/>
              <a:t>Help us recognize how our present life is still being influenced by our past.</a:t>
            </a:r>
            <a:br>
              <a:rPr lang="en-US" dirty="0" smtClean="0"/>
            </a:br>
            <a:endParaRPr lang="en-US" b="1" dirty="0" smtClean="0"/>
          </a:p>
          <a:p>
            <a:pPr marL="514350" lvl="0" indent="-514350">
              <a:buFont typeface="+mj-lt"/>
              <a:buAutoNum type="arabicPeriod"/>
            </a:pPr>
            <a:r>
              <a:rPr lang="en-US" dirty="0" smtClean="0"/>
              <a:t>Allow us to understand and release feelings and beliefs from the past that we’d like to put behind us.</a:t>
            </a:r>
            <a:endParaRPr lang="en-US" b="1" dirty="0" smtClean="0"/>
          </a:p>
          <a:p>
            <a:pPr marL="514350" indent="-514350">
              <a:buFont typeface="+mj-lt"/>
              <a:buAutoNum type="arabicPeriod"/>
            </a:pPr>
            <a:endParaRPr lang="en-US" b="1" dirty="0" smtClean="0"/>
          </a:p>
          <a:p>
            <a:pPr marL="514350" lvl="0" indent="-514350">
              <a:buFont typeface="+mj-lt"/>
              <a:buAutoNum type="arabicPeriod"/>
            </a:pPr>
            <a:r>
              <a:rPr lang="en-US" dirty="0" smtClean="0"/>
              <a:t>Enable us to take full responsibility for how we choose to live our life, from this day forward.</a:t>
            </a:r>
            <a:endParaRPr lang="en-US" b="1"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MFB_worksheet.jpg"/>
          <p:cNvPicPr>
            <a:picLocks noGrp="1" noChangeAspect="1"/>
          </p:cNvPicPr>
          <p:nvPr>
            <p:ph sz="quarter" idx="1"/>
          </p:nvPr>
        </p:nvPicPr>
        <p:blipFill>
          <a:blip r:embed="rId2" cstate="print"/>
          <a:stretch>
            <a:fillRect/>
          </a:stretch>
        </p:blipFill>
        <p:spPr>
          <a:xfrm>
            <a:off x="1905000" y="655685"/>
            <a:ext cx="4623241" cy="597371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 is the basis of us!</a:t>
            </a:r>
            <a:endParaRPr lang="en-US" dirty="0"/>
          </a:p>
        </p:txBody>
      </p:sp>
      <p:sp>
        <p:nvSpPr>
          <p:cNvPr id="5" name="Content Placeholder 4"/>
          <p:cNvSpPr>
            <a:spLocks noGrp="1"/>
          </p:cNvSpPr>
          <p:nvPr>
            <p:ph sz="quarter" idx="1"/>
          </p:nvPr>
        </p:nvSpPr>
        <p:spPr/>
        <p:txBody>
          <a:bodyPr/>
          <a:lstStyle/>
          <a:p>
            <a:pPr>
              <a:buNone/>
            </a:pPr>
            <a:r>
              <a:rPr lang="en-US" dirty="0" smtClean="0"/>
              <a:t>Every decision we make -- everything we do, everything we say, everything we write, and everything we are – are based on BOTH our thoughts and our feelings.</a:t>
            </a:r>
            <a:br>
              <a:rPr lang="en-US" dirty="0" smtClean="0"/>
            </a:br>
            <a:endParaRPr lang="en-US" dirty="0" smtClean="0"/>
          </a:p>
          <a:p>
            <a:pPr>
              <a:buNone/>
            </a:pPr>
            <a:r>
              <a:rPr lang="en-US" dirty="0" smtClean="0"/>
              <a:t>The key it to </a:t>
            </a:r>
            <a:r>
              <a:rPr lang="en-US" b="1" dirty="0" smtClean="0"/>
              <a:t>balance</a:t>
            </a:r>
            <a:r>
              <a:rPr lang="en-US" dirty="0" smtClean="0"/>
              <a:t> our thoughts and feelings to make the very best decisions we can!</a:t>
            </a:r>
          </a:p>
          <a:p>
            <a:pPr>
              <a:buNone/>
            </a:pPr>
            <a:endParaRPr lang="en-US" dirty="0" smtClean="0"/>
          </a:p>
          <a:p>
            <a:pPr algn="ctr">
              <a:buNone/>
            </a:pPr>
            <a:r>
              <a:rPr lang="en-US" b="1" dirty="0" smtClean="0"/>
              <a:t>IQ + EQ = </a:t>
            </a:r>
            <a:r>
              <a:rPr lang="en-US" b="1" dirty="0" smtClean="0">
                <a:sym typeface="Wingdings" pitchFamily="2" charset="2"/>
              </a:rPr>
              <a:t> !!</a:t>
            </a:r>
          </a:p>
          <a:p>
            <a:pPr>
              <a:buNone/>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a:bodyPr>
          <a:lstStyle/>
          <a:p>
            <a:pPr lvl="0"/>
            <a:r>
              <a:rPr lang="en-US" dirty="0" smtClean="0"/>
              <a:t>Who or what Hurt you the most?</a:t>
            </a:r>
          </a:p>
          <a:p>
            <a:pPr lvl="0"/>
            <a:r>
              <a:rPr lang="en-US" dirty="0" smtClean="0"/>
              <a:t>Who or what are you Afraid of?</a:t>
            </a:r>
          </a:p>
          <a:p>
            <a:pPr lvl="0"/>
            <a:r>
              <a:rPr lang="en-US" dirty="0" smtClean="0"/>
              <a:t>Who or what are you Angry at?  </a:t>
            </a:r>
          </a:p>
          <a:p>
            <a:pPr lvl="0"/>
            <a:r>
              <a:rPr lang="en-US" dirty="0" smtClean="0"/>
              <a:t>What have you </a:t>
            </a:r>
            <a:r>
              <a:rPr lang="en-US" b="1" dirty="0" smtClean="0"/>
              <a:t>Decided</a:t>
            </a:r>
            <a:r>
              <a:rPr lang="en-US" dirty="0" smtClean="0"/>
              <a:t> about Life as a result of your pain?  </a:t>
            </a:r>
          </a:p>
          <a:p>
            <a:pPr lvl="0"/>
            <a:r>
              <a:rPr lang="en-US" dirty="0" smtClean="0"/>
              <a:t>What is keeping you from releasing your pain? </a:t>
            </a:r>
          </a:p>
          <a:p>
            <a:pPr lvl="0"/>
            <a:r>
              <a:rPr lang="en-US" dirty="0" smtClean="0"/>
              <a:t>How would your life be different if you were to release the pain &amp; forgive? </a:t>
            </a:r>
          </a:p>
          <a:p>
            <a:pPr lvl="0"/>
            <a:r>
              <a:rPr lang="en-US" dirty="0" smtClean="0"/>
              <a:t>What I want to Re-decide about Life is: __</a:t>
            </a:r>
          </a:p>
        </p:txBody>
      </p:sp>
      <p:sp>
        <p:nvSpPr>
          <p:cNvPr id="2" name="Title 1"/>
          <p:cNvSpPr>
            <a:spLocks noGrp="1"/>
          </p:cNvSpPr>
          <p:nvPr>
            <p:ph type="title"/>
          </p:nvPr>
        </p:nvSpPr>
        <p:spPr/>
        <p:txBody>
          <a:bodyPr/>
          <a:lstStyle/>
          <a:p>
            <a:r>
              <a:rPr lang="en-US" dirty="0" smtClean="0"/>
              <a:t>EQ Questions To Ask Yourself</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dirty="0" smtClean="0"/>
              <a:t>It’s great to have large feeling vocabulary, to accurately describe what you feel.  Yet, in EQ Healing, we’ve found it  helpful to “boil down” our feelings into just a simple few:</a:t>
            </a:r>
            <a:br>
              <a:rPr lang="en-US" dirty="0" smtClean="0"/>
            </a:br>
            <a:endParaRPr lang="en-US" dirty="0" smtClean="0"/>
          </a:p>
          <a:p>
            <a:pPr>
              <a:buNone/>
            </a:pPr>
            <a:r>
              <a:rPr lang="en-US" dirty="0" smtClean="0"/>
              <a:t>3 Main Negative Feelings:</a:t>
            </a:r>
          </a:p>
          <a:p>
            <a:pPr marL="834390" lvl="1" indent="-514350">
              <a:buFont typeface="+mj-lt"/>
              <a:buAutoNum type="arabicPeriod"/>
            </a:pPr>
            <a:r>
              <a:rPr lang="en-US" dirty="0" smtClean="0"/>
              <a:t>     Fear</a:t>
            </a:r>
          </a:p>
          <a:p>
            <a:pPr marL="834390" lvl="1" indent="-514350">
              <a:buFont typeface="+mj-lt"/>
              <a:buAutoNum type="arabicPeriod"/>
            </a:pPr>
            <a:r>
              <a:rPr lang="en-US" dirty="0" smtClean="0"/>
              <a:t>     Sadness</a:t>
            </a:r>
          </a:p>
          <a:p>
            <a:pPr marL="834390" lvl="1" indent="-514350">
              <a:buFont typeface="+mj-lt"/>
              <a:buAutoNum type="arabicPeriod"/>
            </a:pPr>
            <a:r>
              <a:rPr lang="en-US" dirty="0" smtClean="0"/>
              <a:t>     Anger</a:t>
            </a:r>
          </a:p>
          <a:p>
            <a:endParaRPr lang="en-US" dirty="0" smtClean="0"/>
          </a:p>
          <a:p>
            <a:pPr>
              <a:buNone/>
            </a:pPr>
            <a:r>
              <a:rPr lang="en-US" dirty="0" smtClean="0"/>
              <a:t>3 Main Positive Feelings:</a:t>
            </a:r>
          </a:p>
          <a:p>
            <a:pPr marL="834390" lvl="1" indent="-514350">
              <a:buFont typeface="+mj-lt"/>
              <a:buAutoNum type="arabicPeriod"/>
            </a:pPr>
            <a:r>
              <a:rPr lang="en-US" dirty="0" smtClean="0"/>
              <a:t>     Peace</a:t>
            </a:r>
          </a:p>
          <a:p>
            <a:pPr marL="834390" lvl="1" indent="-514350">
              <a:buFont typeface="+mj-lt"/>
              <a:buAutoNum type="arabicPeriod"/>
            </a:pPr>
            <a:r>
              <a:rPr lang="en-US" dirty="0" smtClean="0"/>
              <a:t>     Joy</a:t>
            </a:r>
          </a:p>
          <a:p>
            <a:pPr marL="834390" lvl="1" indent="-514350">
              <a:buFont typeface="+mj-lt"/>
              <a:buAutoNum type="arabicPeriod"/>
            </a:pPr>
            <a:r>
              <a:rPr lang="en-US" dirty="0" smtClean="0"/>
              <a:t>     Love (the key to it all!)</a:t>
            </a:r>
            <a:endParaRPr lang="en-US" dirty="0"/>
          </a:p>
        </p:txBody>
      </p:sp>
      <p:sp>
        <p:nvSpPr>
          <p:cNvPr id="2" name="Title 1"/>
          <p:cNvSpPr>
            <a:spLocks noGrp="1"/>
          </p:cNvSpPr>
          <p:nvPr>
            <p:ph type="title"/>
          </p:nvPr>
        </p:nvSpPr>
        <p:spPr/>
        <p:txBody>
          <a:bodyPr/>
          <a:lstStyle/>
          <a:p>
            <a:r>
              <a:rPr lang="en-US" dirty="0" smtClean="0"/>
              <a:t>Feelings, 1-by-1: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r>
              <a:rPr lang="en-US" dirty="0" smtClean="0"/>
              <a:t>Forgiveness is for you! </a:t>
            </a:r>
          </a:p>
          <a:p>
            <a:r>
              <a:rPr lang="en-US" dirty="0" smtClean="0"/>
              <a:t>It has very little to do with ‘them’.  </a:t>
            </a:r>
          </a:p>
          <a:p>
            <a:r>
              <a:rPr lang="en-US" dirty="0" smtClean="0"/>
              <a:t>Forgiveness is about removing the pain, anger and hurt from YOU around what they did.  </a:t>
            </a:r>
          </a:p>
          <a:p>
            <a:endParaRPr lang="en-US" dirty="0" smtClean="0"/>
          </a:p>
          <a:p>
            <a:r>
              <a:rPr lang="en-US" dirty="0" smtClean="0"/>
              <a:t>Acceptance does not mean Approval!</a:t>
            </a:r>
            <a:endParaRPr lang="en-US" dirty="0"/>
          </a:p>
        </p:txBody>
      </p:sp>
      <p:sp>
        <p:nvSpPr>
          <p:cNvPr id="3" name="Title 2"/>
          <p:cNvSpPr>
            <a:spLocks noGrp="1"/>
          </p:cNvSpPr>
          <p:nvPr>
            <p:ph type="title"/>
          </p:nvPr>
        </p:nvSpPr>
        <p:spPr/>
        <p:txBody>
          <a:bodyPr/>
          <a:lstStyle/>
          <a:p>
            <a:r>
              <a:rPr lang="en-US" dirty="0" smtClean="0"/>
              <a:t>Forgiveness</a:t>
            </a:r>
            <a:endParaRPr lang="en-US"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EQ4Peace</a:t>
            </a:r>
          </a:p>
          <a:p>
            <a:r>
              <a:rPr lang="en-US" dirty="0" smtClean="0"/>
              <a:t>Each1Teach1EQ</a:t>
            </a:r>
          </a:p>
          <a:p>
            <a:r>
              <a:rPr lang="en-US" dirty="0" smtClean="0"/>
              <a:t>I want 3 things from/for you.</a:t>
            </a:r>
          </a:p>
          <a:p>
            <a:pPr marL="365760" lvl="1" indent="0">
              <a:buNone/>
            </a:pPr>
            <a:r>
              <a:rPr lang="en-US" dirty="0" smtClean="0"/>
              <a:t>1. Accept ER (even X-ER, if you're up for it!)</a:t>
            </a:r>
          </a:p>
          <a:p>
            <a:pPr marL="365760" lvl="1" indent="0">
              <a:buNone/>
            </a:pPr>
            <a:r>
              <a:rPr lang="en-US" dirty="0" smtClean="0"/>
              <a:t>2. Learn and practice EQ</a:t>
            </a:r>
          </a:p>
          <a:p>
            <a:pPr marL="365760" lvl="1" indent="0">
              <a:buNone/>
            </a:pPr>
            <a:r>
              <a:rPr lang="en-US" dirty="0" smtClean="0"/>
              <a:t>3. Share EQ with at least 1 other person</a:t>
            </a:r>
          </a:p>
          <a:p>
            <a:r>
              <a:rPr lang="en-US" dirty="0" smtClean="0"/>
              <a:t>Join us in our noble goal: #1B_EQers_By_2039</a:t>
            </a:r>
          </a:p>
        </p:txBody>
      </p:sp>
      <p:sp>
        <p:nvSpPr>
          <p:cNvPr id="2" name="Title 1"/>
          <p:cNvSpPr>
            <a:spLocks noGrp="1"/>
          </p:cNvSpPr>
          <p:nvPr>
            <p:ph type="title"/>
          </p:nvPr>
        </p:nvSpPr>
        <p:spPr/>
        <p:txBody>
          <a:bodyPr>
            <a:normAutofit fontScale="90000"/>
          </a:bodyPr>
          <a:lstStyle/>
          <a:p>
            <a:r>
              <a:rPr lang="en-US" dirty="0" smtClean="0"/>
              <a:t>5. My </a:t>
            </a:r>
            <a:r>
              <a:rPr lang="en-US" dirty="0" err="1" smtClean="0"/>
              <a:t>Preachings</a:t>
            </a:r>
            <a:r>
              <a:rPr lang="en-US" dirty="0" smtClean="0"/>
              <a:t> (Now What?!?)</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marL="0" indent="0">
              <a:buNone/>
            </a:pPr>
            <a:r>
              <a:rPr lang="en-US" dirty="0" smtClean="0"/>
              <a:t>4 Realms of #EQ4Peace</a:t>
            </a:r>
          </a:p>
          <a:p>
            <a:pPr marL="0" indent="0">
              <a:buNone/>
            </a:pPr>
            <a:r>
              <a:rPr lang="en-US" dirty="0" smtClean="0"/>
              <a:t>Inner Peace</a:t>
            </a:r>
          </a:p>
          <a:p>
            <a:pPr marL="0" indent="0">
              <a:buNone/>
            </a:pPr>
            <a:r>
              <a:rPr lang="en-US" dirty="0" smtClean="0"/>
              <a:t>     #EQ4InnerPeace</a:t>
            </a:r>
          </a:p>
          <a:p>
            <a:pPr marL="0" indent="0">
              <a:buNone/>
            </a:pPr>
            <a:r>
              <a:rPr lang="en-US" dirty="0" smtClean="0"/>
              <a:t>Peace between Individuals</a:t>
            </a:r>
          </a:p>
          <a:p>
            <a:pPr marL="0" indent="0">
              <a:buNone/>
            </a:pPr>
            <a:r>
              <a:rPr lang="en-US" dirty="0" smtClean="0"/>
              <a:t>     #EQ4InterpersonalPeace</a:t>
            </a:r>
          </a:p>
          <a:p>
            <a:pPr marL="0" indent="0">
              <a:buNone/>
            </a:pPr>
            <a:r>
              <a:rPr lang="en-US" dirty="0" smtClean="0"/>
              <a:t>Peace in Society</a:t>
            </a:r>
          </a:p>
          <a:p>
            <a:pPr marL="0" indent="0">
              <a:buNone/>
            </a:pPr>
            <a:r>
              <a:rPr lang="en-US" dirty="0" smtClean="0"/>
              <a:t>     #EQ4SocialPeace</a:t>
            </a:r>
          </a:p>
          <a:p>
            <a:pPr marL="0" indent="0">
              <a:buNone/>
            </a:pPr>
            <a:r>
              <a:rPr lang="en-US" dirty="0" smtClean="0"/>
              <a:t>World Peace!</a:t>
            </a:r>
          </a:p>
          <a:p>
            <a:pPr marL="0" indent="0">
              <a:buNone/>
            </a:pPr>
            <a:r>
              <a:rPr lang="en-US" dirty="0" smtClean="0"/>
              <a:t>     #EQ4WorldPeace</a:t>
            </a:r>
          </a:p>
        </p:txBody>
      </p:sp>
      <p:sp>
        <p:nvSpPr>
          <p:cNvPr id="2" name="Title 1"/>
          <p:cNvSpPr>
            <a:spLocks noGrp="1"/>
          </p:cNvSpPr>
          <p:nvPr>
            <p:ph type="title"/>
          </p:nvPr>
        </p:nvSpPr>
        <p:spPr/>
        <p:txBody>
          <a:bodyPr>
            <a:normAutofit/>
          </a:bodyPr>
          <a:lstStyle/>
          <a:p>
            <a:r>
              <a:rPr lang="en-US" dirty="0" smtClean="0"/>
              <a:t>EQ4Peace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0000" lnSpcReduction="20000"/>
          </a:bodyPr>
          <a:lstStyle/>
          <a:p>
            <a:r>
              <a:rPr lang="en-US" dirty="0" smtClean="0"/>
              <a:t>So, I believe we need:</a:t>
            </a:r>
          </a:p>
          <a:p>
            <a:r>
              <a:rPr lang="en-US" dirty="0" smtClean="0"/>
              <a:t>EQ Membership site, a "Family" of </a:t>
            </a:r>
            <a:r>
              <a:rPr lang="en-US" dirty="0" err="1" smtClean="0"/>
              <a:t>EQers</a:t>
            </a:r>
            <a:r>
              <a:rPr lang="en-US" dirty="0" smtClean="0"/>
              <a:t>, where you can belong with others on the same path to growth and prosperity. </a:t>
            </a:r>
          </a:p>
          <a:p>
            <a:r>
              <a:rPr lang="en-US" dirty="0" smtClean="0"/>
              <a:t>An EQ Database of all things EQ -- there is an AMAZING # of things happening in the world, EQ-wise... but there is no one place to find it all.</a:t>
            </a:r>
          </a:p>
          <a:p>
            <a:r>
              <a:rPr lang="en-US" dirty="0" smtClean="0"/>
              <a:t>An EQ University -- a world-wide network of on-line, by-phone and in-person EQ training opportunities (which we could provide as an affiliate)</a:t>
            </a:r>
          </a:p>
          <a:p>
            <a:r>
              <a:rPr lang="en-US" dirty="0" smtClean="0"/>
              <a:t>An EQ Community -- not just chatting, but people ACTUALLY helping others with their feelings and emotions.  Trained volunteers will provide free help, but if you want more </a:t>
            </a:r>
            <a:r>
              <a:rPr lang="en-US" dirty="0" err="1" smtClean="0"/>
              <a:t>indepth</a:t>
            </a:r>
            <a:r>
              <a:rPr lang="en-US" dirty="0" smtClean="0"/>
              <a:t>, we'll have pros, coaches, therapists, etc to help for a fee.  Big need.  Online therapy is booming, and most everyone needs to have someone safe to talk to now and then.</a:t>
            </a:r>
          </a:p>
          <a:p>
            <a:r>
              <a:rPr lang="en-US" dirty="0" smtClean="0"/>
              <a:t>EQ Industry Leadership / </a:t>
            </a:r>
            <a:r>
              <a:rPr lang="en-US" dirty="0" err="1" smtClean="0"/>
              <a:t>oversite</a:t>
            </a:r>
            <a:endParaRPr lang="en-US" dirty="0" smtClean="0"/>
          </a:p>
        </p:txBody>
      </p:sp>
      <p:sp>
        <p:nvSpPr>
          <p:cNvPr id="2" name="Title 1"/>
          <p:cNvSpPr>
            <a:spLocks noGrp="1"/>
          </p:cNvSpPr>
          <p:nvPr>
            <p:ph type="title"/>
          </p:nvPr>
        </p:nvSpPr>
        <p:spPr/>
        <p:txBody>
          <a:bodyPr>
            <a:normAutofit fontScale="90000"/>
          </a:bodyPr>
          <a:lstStyle/>
          <a:p>
            <a:r>
              <a:rPr lang="en-US" dirty="0" smtClean="0"/>
              <a:t>5. My </a:t>
            </a:r>
            <a:r>
              <a:rPr lang="en-US" dirty="0" err="1" smtClean="0"/>
              <a:t>Preachings</a:t>
            </a:r>
            <a:r>
              <a:rPr lang="en-US" dirty="0" smtClean="0"/>
              <a:t> (Now What?!?)</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err="1" smtClean="0"/>
              <a:t>EQRocks</a:t>
            </a:r>
            <a:r>
              <a:rPr lang="en-US" dirty="0" smtClean="0"/>
              <a:t> video script (thru slide 18)</a:t>
            </a:r>
          </a:p>
          <a:p>
            <a:r>
              <a:rPr lang="en-US" dirty="0" smtClean="0">
                <a:hlinkClick r:id="rId2"/>
              </a:rPr>
              <a:t>https://docs.google.com/presentation/d/1XdUiE_HYFRHb_BsjIegnwEBTGuQXpQvRS6_coOBQV1U/edit#slide=id.g1d2430f313_3_51</a:t>
            </a:r>
            <a:endParaRPr lang="en-US" dirty="0" smtClean="0"/>
          </a:p>
        </p:txBody>
      </p:sp>
      <p:sp>
        <p:nvSpPr>
          <p:cNvPr id="2" name="Title 1"/>
          <p:cNvSpPr>
            <a:spLocks noGrp="1"/>
          </p:cNvSpPr>
          <p:nvPr>
            <p:ph type="title"/>
          </p:nvPr>
        </p:nvSpPr>
        <p:spPr/>
        <p:txBody>
          <a:bodyPr>
            <a:normAutofit/>
          </a:bodyPr>
          <a:lstStyle/>
          <a:p>
            <a:r>
              <a:rPr lang="en-US" dirty="0" smtClean="0"/>
              <a:t>Explaining EQ</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fontScale="85000" lnSpcReduction="20000"/>
          </a:bodyPr>
          <a:lstStyle/>
          <a:p>
            <a:r>
              <a:rPr lang="en-US" dirty="0" err="1" smtClean="0"/>
              <a:t>SEL</a:t>
            </a:r>
            <a:r>
              <a:rPr lang="en-US" dirty="0" smtClean="0"/>
              <a:t> 5-year Meta-study of K-12 School Districts that have adopted </a:t>
            </a:r>
            <a:r>
              <a:rPr lang="en-US" dirty="0" err="1" smtClean="0"/>
              <a:t>SEL</a:t>
            </a:r>
            <a:r>
              <a:rPr lang="en-US" dirty="0" smtClean="0"/>
              <a:t/>
            </a:r>
            <a:br>
              <a:rPr lang="en-US" dirty="0" smtClean="0"/>
            </a:br>
            <a:r>
              <a:rPr lang="en-US" sz="2200" dirty="0" smtClean="0">
                <a:hlinkClick r:id="rId2"/>
              </a:rPr>
              <a:t>http://onlinelibrary.wiley.com/doi/10.1111/j.1467-8624.2010.01564.x/references</a:t>
            </a:r>
            <a:r>
              <a:rPr lang="en-US" dirty="0" smtClean="0"/>
              <a:t/>
            </a:r>
            <a:br>
              <a:rPr lang="en-US" dirty="0" smtClean="0"/>
            </a:br>
            <a:endParaRPr lang="en-US" dirty="0" smtClean="0"/>
          </a:p>
          <a:p>
            <a:r>
              <a:rPr lang="en-US" dirty="0" smtClean="0"/>
              <a:t>This article presents findings from a meta-analysis of 213 school-based, universal social and emotional learning (</a:t>
            </a:r>
            <a:r>
              <a:rPr lang="en-US" dirty="0" err="1" smtClean="0"/>
              <a:t>SEL</a:t>
            </a:r>
            <a:r>
              <a:rPr lang="en-US" dirty="0" smtClean="0"/>
              <a:t>) programs involving 270,034 kindergarten through high school students. Compared to controls, </a:t>
            </a:r>
            <a:r>
              <a:rPr lang="en-US" dirty="0" err="1" smtClean="0"/>
              <a:t>SEL</a:t>
            </a:r>
            <a:r>
              <a:rPr lang="en-US" dirty="0" smtClean="0"/>
              <a:t> participants demonstrated significantly improved social and emotional skills, attitudes, behavior, and academic performance that reflected an 11-percentile-point gain in achievement. </a:t>
            </a:r>
          </a:p>
          <a:p>
            <a:endParaRPr lang="en-US" dirty="0"/>
          </a:p>
        </p:txBody>
      </p:sp>
      <p:sp>
        <p:nvSpPr>
          <p:cNvPr id="3" name="Title 2"/>
          <p:cNvSpPr>
            <a:spLocks noGrp="1"/>
          </p:cNvSpPr>
          <p:nvPr>
            <p:ph type="title"/>
          </p:nvPr>
        </p:nvSpPr>
        <p:spPr/>
        <p:txBody>
          <a:bodyPr/>
          <a:lstStyle/>
          <a:p>
            <a:r>
              <a:rPr lang="en-US" dirty="0" smtClean="0"/>
              <a:t>Teaching EQ (</a:t>
            </a:r>
            <a:r>
              <a:rPr lang="en-US" dirty="0" err="1" smtClean="0"/>
              <a:t>SEL</a:t>
            </a:r>
            <a:r>
              <a:rPr lang="en-US" dirty="0" smtClean="0"/>
              <a:t>) in Schools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00" y="1143000"/>
            <a:ext cx="8004048" cy="5029200"/>
          </a:xfrm>
        </p:spPr>
        <p:txBody>
          <a:bodyPr>
            <a:normAutofit fontScale="62500" lnSpcReduction="20000"/>
          </a:bodyPr>
          <a:lstStyle/>
          <a:p>
            <a:pPr marL="0" indent="0">
              <a:buNone/>
            </a:pPr>
            <a:r>
              <a:rPr lang="en-US" b="1" dirty="0"/>
              <a:t>Adverse Childhood Experiences (ACE) </a:t>
            </a:r>
            <a:r>
              <a:rPr lang="en-US" dirty="0" smtClean="0"/>
              <a:t/>
            </a:r>
            <a:br>
              <a:rPr lang="en-US" dirty="0" smtClean="0"/>
            </a:br>
            <a:r>
              <a:rPr lang="en-US" dirty="0" smtClean="0"/>
              <a:t/>
            </a:r>
            <a:br>
              <a:rPr lang="en-US" dirty="0" smtClean="0"/>
            </a:br>
            <a:r>
              <a:rPr lang="en-US" dirty="0" smtClean="0"/>
              <a:t>Bridging </a:t>
            </a:r>
            <a:r>
              <a:rPr lang="en-US" dirty="0" smtClean="0"/>
              <a:t>the gap between childhood trauma and negative consequences later in life.</a:t>
            </a:r>
            <a:br>
              <a:rPr lang="en-US" dirty="0" smtClean="0"/>
            </a:br>
            <a:r>
              <a:rPr lang="en-US" sz="2200" dirty="0" smtClean="0">
                <a:hlinkClick r:id="rId2"/>
              </a:rPr>
              <a:t>http://acestudy.org/ </a:t>
            </a:r>
            <a:endParaRPr lang="en-US" sz="2200" dirty="0" smtClean="0"/>
          </a:p>
          <a:p>
            <a:pPr>
              <a:buNone/>
            </a:pPr>
            <a:endParaRPr lang="en-US" sz="2200" dirty="0" smtClean="0"/>
          </a:p>
          <a:p>
            <a:pPr>
              <a:buNone/>
            </a:pPr>
            <a:r>
              <a:rPr lang="en-US" dirty="0" smtClean="0"/>
              <a:t>Calculate your ACE score:</a:t>
            </a:r>
          </a:p>
          <a:p>
            <a:pPr>
              <a:buNone/>
            </a:pPr>
            <a:r>
              <a:rPr lang="it-IT" sz="2000" dirty="0" smtClean="0">
                <a:hlinkClick r:id="rId3"/>
              </a:rPr>
              <a:t>http://acestudy.org/files/ACE_Score_Calculator.pdf</a:t>
            </a:r>
            <a:endParaRPr lang="it-IT" sz="2000" dirty="0" smtClean="0"/>
          </a:p>
          <a:p>
            <a:pPr>
              <a:buNone/>
            </a:pPr>
            <a:endParaRPr lang="it-IT" sz="2000" dirty="0" smtClean="0"/>
          </a:p>
          <a:p>
            <a:pPr marL="4763" indent="0">
              <a:buNone/>
            </a:pPr>
            <a:r>
              <a:rPr lang="en-US" dirty="0" smtClean="0"/>
              <a:t>The Study makes it clear that </a:t>
            </a:r>
            <a:r>
              <a:rPr lang="en-US" b="1" dirty="0" smtClean="0"/>
              <a:t>time does not heal </a:t>
            </a:r>
            <a:r>
              <a:rPr lang="en-US" dirty="0" smtClean="0"/>
              <a:t>some of the adverse experiences we found so common in the childhoods of a large population of middle-aged, middle class Americans. One does not ‘just get over’ some things, not even fifty years later.</a:t>
            </a:r>
          </a:p>
          <a:p>
            <a:pPr>
              <a:buNone/>
            </a:pPr>
            <a:r>
              <a:rPr lang="en-US" sz="2300" dirty="0" smtClean="0">
                <a:hlinkClick r:id="rId4"/>
              </a:rPr>
              <a:t>http://acestudy.org/files/Gold_into_Lead-_Germany1-02_c_Graphs.pdf</a:t>
            </a:r>
            <a:endParaRPr lang="en-US" sz="2300" dirty="0" smtClean="0"/>
          </a:p>
          <a:p>
            <a:pPr>
              <a:buNone/>
            </a:pPr>
            <a:endParaRPr lang="en-US" dirty="0" smtClean="0"/>
          </a:p>
          <a:p>
            <a:pPr marL="0" indent="0">
              <a:buNone/>
            </a:pPr>
            <a:r>
              <a:rPr lang="en-US" dirty="0" smtClean="0"/>
              <a:t>Relationship of Childhood Abuse and Household Dysfunction to Many of the Leading Causes of Death in Adults: The Adverse Childhood Experiences (ACE) Study</a:t>
            </a:r>
          </a:p>
          <a:p>
            <a:pPr>
              <a:buNone/>
            </a:pPr>
            <a:r>
              <a:rPr lang="en-US" dirty="0" smtClean="0">
                <a:hlinkClick r:id="rId5"/>
              </a:rPr>
              <a:t>http://www.ajpm-online.net/article/PIIS0749379798000178/abstract</a:t>
            </a:r>
            <a:endParaRPr lang="en-US" dirty="0"/>
          </a:p>
        </p:txBody>
      </p:sp>
      <p:sp>
        <p:nvSpPr>
          <p:cNvPr id="3" name="Title 2"/>
          <p:cNvSpPr>
            <a:spLocks noGrp="1"/>
          </p:cNvSpPr>
          <p:nvPr>
            <p:ph type="title"/>
          </p:nvPr>
        </p:nvSpPr>
        <p:spPr>
          <a:xfrm>
            <a:off x="762000" y="381000"/>
            <a:ext cx="8001000" cy="762000"/>
          </a:xfrm>
        </p:spPr>
        <p:txBody>
          <a:bodyPr/>
          <a:lstStyle/>
          <a:p>
            <a:r>
              <a:rPr lang="en-US" dirty="0" smtClean="0"/>
              <a:t>EQ in Medicine, the ACE Study</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fontScale="85000" lnSpcReduction="20000"/>
          </a:bodyPr>
          <a:lstStyle/>
          <a:p>
            <a:pPr>
              <a:buNone/>
            </a:pPr>
            <a:r>
              <a:rPr lang="en-US" dirty="0" smtClean="0"/>
              <a:t>Growing up experiencing any of the following conditions in the household prior to age 18:</a:t>
            </a:r>
          </a:p>
          <a:p>
            <a:r>
              <a:rPr lang="en-US" dirty="0" smtClean="0"/>
              <a:t>Recurrent physical abuse</a:t>
            </a:r>
          </a:p>
          <a:p>
            <a:r>
              <a:rPr lang="en-US" dirty="0" smtClean="0"/>
              <a:t>Recurrent emotional abuse</a:t>
            </a:r>
          </a:p>
          <a:p>
            <a:r>
              <a:rPr lang="en-US" dirty="0" smtClean="0"/>
              <a:t>Contact sexual abuse</a:t>
            </a:r>
          </a:p>
          <a:p>
            <a:r>
              <a:rPr lang="en-US" dirty="0" smtClean="0"/>
              <a:t>An alcohol and/or drug abuser in the household</a:t>
            </a:r>
          </a:p>
          <a:p>
            <a:r>
              <a:rPr lang="en-US" dirty="0" smtClean="0"/>
              <a:t>An incarcerated household member</a:t>
            </a:r>
          </a:p>
          <a:p>
            <a:r>
              <a:rPr lang="en-US" dirty="0" smtClean="0"/>
              <a:t>Someone who is chronically depressed, mentally ill, institutionalized, or suicidal</a:t>
            </a:r>
          </a:p>
          <a:p>
            <a:r>
              <a:rPr lang="en-US" dirty="0" smtClean="0"/>
              <a:t>Mother is treated violently</a:t>
            </a:r>
          </a:p>
          <a:p>
            <a:r>
              <a:rPr lang="en-US" dirty="0" smtClean="0"/>
              <a:t>One or no parents</a:t>
            </a:r>
          </a:p>
          <a:p>
            <a:r>
              <a:rPr lang="en-US" dirty="0" smtClean="0"/>
              <a:t>Emotional or physical neglect</a:t>
            </a:r>
            <a:endParaRPr lang="en-US" dirty="0"/>
          </a:p>
        </p:txBody>
      </p:sp>
      <p:sp>
        <p:nvSpPr>
          <p:cNvPr id="3" name="Title 2"/>
          <p:cNvSpPr>
            <a:spLocks noGrp="1"/>
          </p:cNvSpPr>
          <p:nvPr>
            <p:ph type="title"/>
          </p:nvPr>
        </p:nvSpPr>
        <p:spPr/>
        <p:txBody>
          <a:bodyPr/>
          <a:lstStyle/>
          <a:p>
            <a:r>
              <a:rPr lang="en-US" dirty="0" smtClean="0"/>
              <a:t>ACE Study 2</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know?!?</a:t>
            </a:r>
            <a:endParaRPr lang="en-US" dirty="0"/>
          </a:p>
        </p:txBody>
      </p:sp>
      <p:sp>
        <p:nvSpPr>
          <p:cNvPr id="5" name="Content Placeholder 4"/>
          <p:cNvSpPr>
            <a:spLocks noGrp="1"/>
          </p:cNvSpPr>
          <p:nvPr>
            <p:ph sz="quarter" idx="1"/>
          </p:nvPr>
        </p:nvSpPr>
        <p:spPr/>
        <p:txBody>
          <a:bodyPr/>
          <a:lstStyle/>
          <a:p>
            <a:r>
              <a:rPr lang="en-US" dirty="0" smtClean="0"/>
              <a:t>There's a Yale Center for Emotional Intelligence?</a:t>
            </a:r>
          </a:p>
          <a:p>
            <a:r>
              <a:rPr lang="en-US" dirty="0" smtClean="0"/>
              <a:t>and one at Harvard Medical School.</a:t>
            </a:r>
          </a:p>
          <a:p>
            <a:r>
              <a:rPr lang="en-US" dirty="0" err="1" smtClean="0"/>
              <a:t>UC</a:t>
            </a:r>
            <a:r>
              <a:rPr lang="en-US" dirty="0" smtClean="0"/>
              <a:t> Berkeley</a:t>
            </a:r>
          </a:p>
          <a:p>
            <a:r>
              <a:rPr lang="en-US" dirty="0" smtClean="0"/>
              <a:t>Oxford</a:t>
            </a:r>
          </a:p>
          <a:p>
            <a:r>
              <a:rPr lang="en-US" dirty="0" smtClean="0"/>
              <a:t>One of the largest, called Positive Psychology, is at U of Penn</a:t>
            </a:r>
          </a:p>
          <a:p>
            <a:r>
              <a:rPr lang="en-US" dirty="0" smtClean="0"/>
              <a:t>… and the very best in the nation:  </a:t>
            </a:r>
            <a:r>
              <a:rPr lang="en-US" b="1" dirty="0" smtClean="0"/>
              <a:t>UVA !!!</a:t>
            </a:r>
            <a:endParaRPr lang="en-US"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EQ Skills (cont’d)</a:t>
            </a:r>
            <a:endParaRPr lang="en-US" dirty="0"/>
          </a:p>
        </p:txBody>
      </p:sp>
      <p:sp>
        <p:nvSpPr>
          <p:cNvPr id="3" name="Text Placeholder 2"/>
          <p:cNvSpPr>
            <a:spLocks noGrp="1"/>
          </p:cNvSpPr>
          <p:nvPr>
            <p:ph type="body" idx="1"/>
          </p:nvPr>
        </p:nvSpPr>
        <p:spPr/>
        <p:txBody>
          <a:bodyPr>
            <a:normAutofit/>
          </a:bodyPr>
          <a:lstStyle/>
          <a:p>
            <a:r>
              <a:rPr lang="en-US" dirty="0" smtClean="0"/>
              <a:t>People are dying, quite literally, to know what we know about EQ!</a:t>
            </a:r>
            <a:br>
              <a:rPr lang="en-US" dirty="0" smtClean="0"/>
            </a:br>
            <a:endParaRPr lang="en-US" dirty="0" smtClean="0"/>
          </a:p>
          <a:p>
            <a:r>
              <a:rPr lang="en-US" dirty="0" smtClean="0">
                <a:cs typeface="Arial" pitchFamily="34" charset="0"/>
              </a:rPr>
              <a:t>EQ is HOT!  “what is </a:t>
            </a:r>
            <a:r>
              <a:rPr lang="en-US" dirty="0" err="1" smtClean="0">
                <a:cs typeface="Arial" pitchFamily="34" charset="0"/>
              </a:rPr>
              <a:t>eq</a:t>
            </a:r>
            <a:r>
              <a:rPr lang="en-US" dirty="0" smtClean="0">
                <a:cs typeface="Arial" pitchFamily="34" charset="0"/>
              </a:rPr>
              <a:t>” was searched over 2M times last month, just on Google!</a:t>
            </a:r>
          </a:p>
          <a:p>
            <a:endParaRPr lang="en-US" dirty="0" smtClean="0"/>
          </a:p>
          <a:p>
            <a:r>
              <a:rPr lang="en-US" i="1" dirty="0" smtClean="0"/>
              <a:t>(poll:  What is the most important skill </a:t>
            </a:r>
            <a:br>
              <a:rPr lang="en-US" i="1" dirty="0" smtClean="0"/>
            </a:br>
            <a:r>
              <a:rPr lang="en-US" i="1" dirty="0" smtClean="0"/>
              <a:t>	     you use for EQ?)</a:t>
            </a:r>
          </a:p>
          <a:p>
            <a:endParaRPr lang="en-US" dirty="0"/>
          </a:p>
        </p:txBody>
      </p:sp>
    </p:spTree>
    <p:extLst>
      <p:ext uri="{BB962C8B-B14F-4D97-AF65-F5344CB8AC3E}">
        <p14:creationId xmlns:p14="http://schemas.microsoft.com/office/powerpoint/2010/main" val="663876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Videos</a:t>
            </a:r>
            <a:endParaRPr lang="en-US" dirty="0"/>
          </a:p>
        </p:txBody>
      </p:sp>
      <p:sp>
        <p:nvSpPr>
          <p:cNvPr id="3" name="Text Placeholder 2"/>
          <p:cNvSpPr>
            <a:spLocks noGrp="1"/>
          </p:cNvSpPr>
          <p:nvPr>
            <p:ph type="body" idx="1"/>
          </p:nvPr>
        </p:nvSpPr>
        <p:spPr/>
        <p:txBody>
          <a:bodyPr>
            <a:normAutofit/>
          </a:bodyPr>
          <a:lstStyle/>
          <a:p>
            <a:pPr marL="0" indent="0">
              <a:buNone/>
            </a:pPr>
            <a:r>
              <a:rPr lang="en-US" dirty="0" smtClean="0"/>
              <a:t>EQ-101: </a:t>
            </a:r>
            <a:br>
              <a:rPr lang="en-US" dirty="0" smtClean="0"/>
            </a:br>
            <a:r>
              <a:rPr lang="en-US" dirty="0" smtClean="0"/>
              <a:t>The Art and Science of Emotional Intelligence</a:t>
            </a:r>
            <a:br>
              <a:rPr lang="en-US" dirty="0" smtClean="0"/>
            </a:br>
            <a:endParaRPr lang="en-US" sz="1400" dirty="0" smtClean="0"/>
          </a:p>
          <a:p>
            <a:r>
              <a:rPr lang="en-US" sz="2800" dirty="0" smtClean="0"/>
              <a:t>EQ-101.1: The Basics -- </a:t>
            </a:r>
            <a:r>
              <a:rPr lang="en-US" sz="2800" dirty="0" smtClean="0">
                <a:hlinkClick r:id="rId2"/>
              </a:rPr>
              <a:t>http://mendocoasttv.org/EQ101.html</a:t>
            </a:r>
            <a:r>
              <a:rPr lang="en-US" sz="2800" dirty="0" smtClean="0"/>
              <a:t>  (28:31)</a:t>
            </a:r>
          </a:p>
          <a:p>
            <a:r>
              <a:rPr lang="en-US" sz="2800" dirty="0" smtClean="0"/>
              <a:t>EQ-101.2: Emotional Healing -- </a:t>
            </a:r>
            <a:r>
              <a:rPr lang="en-US" sz="2800" dirty="0" smtClean="0">
                <a:hlinkClick r:id="rId3"/>
              </a:rPr>
              <a:t>http://mendocoasttv.org/EQ101P2.html</a:t>
            </a:r>
            <a:r>
              <a:rPr lang="en-US" sz="2800" dirty="0" smtClean="0"/>
              <a:t>  (25:38)</a:t>
            </a:r>
          </a:p>
          <a:p>
            <a:r>
              <a:rPr lang="en-US" sz="2800" dirty="0" smtClean="0"/>
              <a:t>EQ-101.3: The Surprising Benefits of Anger -- </a:t>
            </a:r>
            <a:r>
              <a:rPr lang="en-US" sz="2800" dirty="0" smtClean="0">
                <a:hlinkClick r:id="rId3"/>
              </a:rPr>
              <a:t>http://mendocoasttv.org/EQ1013.html</a:t>
            </a:r>
            <a:r>
              <a:rPr lang="en-US" sz="2800" dirty="0" smtClean="0"/>
              <a:t> (26:16) </a:t>
            </a:r>
          </a:p>
        </p:txBody>
      </p:sp>
    </p:spTree>
    <p:extLst>
      <p:ext uri="{BB962C8B-B14F-4D97-AF65-F5344CB8AC3E}">
        <p14:creationId xmlns:p14="http://schemas.microsoft.com/office/powerpoint/2010/main" val="5249567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Text Placeholder 2"/>
          <p:cNvSpPr>
            <a:spLocks noGrp="1"/>
          </p:cNvSpPr>
          <p:nvPr>
            <p:ph type="body" idx="1"/>
          </p:nvPr>
        </p:nvSpPr>
        <p:spPr/>
        <p:txBody>
          <a:bodyPr>
            <a:normAutofit fontScale="92500" lnSpcReduction="10000"/>
          </a:bodyPr>
          <a:lstStyle/>
          <a:p>
            <a:r>
              <a:rPr lang="en-US" dirty="0" smtClean="0"/>
              <a:t>@</a:t>
            </a:r>
            <a:r>
              <a:rPr lang="en-US" dirty="0" err="1" smtClean="0"/>
              <a:t>MattPerelstein</a:t>
            </a:r>
            <a:r>
              <a:rPr lang="en-US" dirty="0" smtClean="0"/>
              <a:t> on Facebook &amp; LinkedIn</a:t>
            </a:r>
          </a:p>
          <a:p>
            <a:r>
              <a:rPr lang="en-US" dirty="0" smtClean="0"/>
              <a:t>The Emotional Intelligence Networks – 6 Seconds</a:t>
            </a:r>
          </a:p>
          <a:p>
            <a:pPr lvl="1"/>
            <a:r>
              <a:rPr lang="en-US" dirty="0" smtClean="0"/>
              <a:t>LinkedIn: 100,000 Business </a:t>
            </a:r>
            <a:r>
              <a:rPr lang="en-US" dirty="0" err="1" smtClean="0"/>
              <a:t>EQers</a:t>
            </a:r>
            <a:r>
              <a:rPr lang="en-US" dirty="0"/>
              <a:t>!</a:t>
            </a:r>
            <a:br>
              <a:rPr lang="en-US" dirty="0"/>
            </a:br>
            <a:r>
              <a:rPr lang="en-US" dirty="0">
                <a:hlinkClick r:id="rId2"/>
              </a:rPr>
              <a:t>http://</a:t>
            </a:r>
            <a:r>
              <a:rPr lang="en-US" dirty="0" smtClean="0">
                <a:hlinkClick r:id="rId2"/>
              </a:rPr>
              <a:t>www.linkedin.com/groups?gid=75300</a:t>
            </a:r>
            <a:r>
              <a:rPr lang="en-US" dirty="0" smtClean="0"/>
              <a:t>  </a:t>
            </a:r>
          </a:p>
          <a:p>
            <a:pPr lvl="1"/>
            <a:r>
              <a:rPr lang="en-US" dirty="0" smtClean="0"/>
              <a:t>Facebook: 20,000 </a:t>
            </a:r>
            <a:r>
              <a:rPr lang="en-US" dirty="0"/>
              <a:t>members</a:t>
            </a:r>
            <a:br>
              <a:rPr lang="en-US" dirty="0"/>
            </a:br>
            <a:r>
              <a:rPr lang="en-US" dirty="0">
                <a:hlinkClick r:id="rId3"/>
              </a:rPr>
              <a:t>https://</a:t>
            </a:r>
            <a:r>
              <a:rPr lang="en-US" dirty="0" smtClean="0">
                <a:hlinkClick r:id="rId3"/>
              </a:rPr>
              <a:t>www.facebook.com/groups/SixSecondsEIN</a:t>
            </a:r>
            <a:r>
              <a:rPr lang="en-US" dirty="0"/>
              <a:t> </a:t>
            </a:r>
            <a:endParaRPr lang="en-US" dirty="0" smtClean="0"/>
          </a:p>
          <a:p>
            <a:r>
              <a:rPr lang="en-US" dirty="0" smtClean="0"/>
              <a:t>Emotional </a:t>
            </a:r>
            <a:r>
              <a:rPr lang="en-US" dirty="0"/>
              <a:t>Intelligence </a:t>
            </a:r>
            <a:r>
              <a:rPr lang="en-US" dirty="0" smtClean="0"/>
              <a:t>Applications</a:t>
            </a:r>
            <a:endParaRPr lang="en-US" dirty="0"/>
          </a:p>
          <a:p>
            <a:pPr lvl="1"/>
            <a:r>
              <a:rPr lang="en-US" dirty="0" smtClean="0"/>
              <a:t>Best EQ resource I know of, search by topic</a:t>
            </a:r>
            <a:br>
              <a:rPr lang="en-US" dirty="0" smtClean="0"/>
            </a:br>
            <a:r>
              <a:rPr lang="en-US" dirty="0" smtClean="0">
                <a:hlinkClick r:id="rId4"/>
              </a:rPr>
              <a:t>https</a:t>
            </a:r>
            <a:r>
              <a:rPr lang="en-US" dirty="0">
                <a:hlinkClick r:id="rId4"/>
              </a:rPr>
              <a:t>://</a:t>
            </a:r>
            <a:r>
              <a:rPr lang="en-US" dirty="0" smtClean="0">
                <a:hlinkClick r:id="rId4"/>
              </a:rPr>
              <a:t>www.facebook.com/groups/EQApplications</a:t>
            </a:r>
            <a:r>
              <a:rPr lang="en-US" dirty="0" smtClean="0"/>
              <a:t> </a:t>
            </a:r>
          </a:p>
          <a:p>
            <a:pPr marL="0" lvl="1" indent="0">
              <a:buNone/>
            </a:pPr>
            <a:r>
              <a:rPr lang="en-US" dirty="0" smtClean="0"/>
              <a:t>Facebook hashtag: </a:t>
            </a:r>
            <a:r>
              <a:rPr lang="en-US" dirty="0" smtClean="0">
                <a:hlinkClick r:id="rId5"/>
              </a:rPr>
              <a:t>#</a:t>
            </a:r>
            <a:r>
              <a:rPr lang="en-US" dirty="0" err="1" smtClean="0">
                <a:hlinkClick r:id="rId5"/>
              </a:rPr>
              <a:t>EQRocks</a:t>
            </a:r>
            <a:endParaRPr lang="en-US" dirty="0"/>
          </a:p>
        </p:txBody>
      </p:sp>
    </p:spTree>
    <p:extLst>
      <p:ext uri="{BB962C8B-B14F-4D97-AF65-F5344CB8AC3E}">
        <p14:creationId xmlns:p14="http://schemas.microsoft.com/office/powerpoint/2010/main" val="1467340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Text Placeholder 2"/>
          <p:cNvSpPr>
            <a:spLocks noGrp="1"/>
          </p:cNvSpPr>
          <p:nvPr>
            <p:ph type="body" idx="1"/>
          </p:nvPr>
        </p:nvSpPr>
        <p:spPr/>
        <p:txBody>
          <a:bodyPr>
            <a:normAutofit/>
          </a:bodyPr>
          <a:lstStyle/>
          <a:p>
            <a:r>
              <a:rPr lang="en-US" dirty="0" smtClean="0"/>
              <a:t>Workshop: www.NewDirectionsWorkshop.com</a:t>
            </a:r>
          </a:p>
          <a:p>
            <a:r>
              <a:rPr lang="en-US" dirty="0" smtClean="0"/>
              <a:t>Change the World with EQ: www.EQRocks.com</a:t>
            </a:r>
          </a:p>
          <a:p>
            <a:r>
              <a:rPr lang="en-US" dirty="0" smtClean="0"/>
              <a:t>Free EQ Stuff:  </a:t>
            </a:r>
            <a:r>
              <a:rPr lang="en-US" dirty="0" smtClean="0">
                <a:hlinkClick r:id="rId2"/>
              </a:rPr>
              <a:t>bit.ly/</a:t>
            </a:r>
            <a:r>
              <a:rPr lang="en-US" dirty="0" err="1" smtClean="0">
                <a:hlinkClick r:id="rId2"/>
              </a:rPr>
              <a:t>FreeEQStuff</a:t>
            </a:r>
            <a:r>
              <a:rPr lang="en-US" dirty="0" smtClean="0"/>
              <a:t/>
            </a:r>
            <a:br>
              <a:rPr lang="en-US" dirty="0" smtClean="0"/>
            </a:br>
            <a:endParaRPr lang="en-US" dirty="0" smtClean="0"/>
          </a:p>
          <a:p>
            <a:r>
              <a:rPr lang="en-US" dirty="0" smtClean="0"/>
              <a:t>Me: www.MattPerelstein.com</a:t>
            </a:r>
          </a:p>
          <a:p>
            <a:r>
              <a:rPr lang="en-US" dirty="0" smtClean="0"/>
              <a:t>Email:  </a:t>
            </a:r>
            <a:r>
              <a:rPr lang="en-US" dirty="0" smtClean="0">
                <a:hlinkClick r:id="rId3"/>
              </a:rPr>
              <a:t>Matt@2GetHelp.com</a:t>
            </a:r>
            <a:endParaRPr lang="en-US" dirty="0"/>
          </a:p>
          <a:p>
            <a:r>
              <a:rPr lang="en-US" dirty="0"/>
              <a:t>Phone: (916) 599-8597</a:t>
            </a:r>
          </a:p>
          <a:p>
            <a:pPr marL="0" indent="0">
              <a:buNone/>
            </a:pPr>
            <a:endParaRPr lang="en-US" dirty="0" smtClean="0"/>
          </a:p>
          <a:p>
            <a:endParaRPr lang="en-US" dirty="0"/>
          </a:p>
        </p:txBody>
      </p:sp>
    </p:spTree>
    <p:extLst>
      <p:ext uri="{BB962C8B-B14F-4D97-AF65-F5344CB8AC3E}">
        <p14:creationId xmlns:p14="http://schemas.microsoft.com/office/powerpoint/2010/main" val="19515420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Prize:  Free </a:t>
            </a:r>
            <a:r>
              <a:rPr lang="en-US" dirty="0" err="1" smtClean="0"/>
              <a:t>Ebook</a:t>
            </a:r>
            <a:endParaRPr lang="en-US" dirty="0"/>
          </a:p>
        </p:txBody>
      </p:sp>
      <p:sp>
        <p:nvSpPr>
          <p:cNvPr id="3" name="Text Placeholder 2"/>
          <p:cNvSpPr>
            <a:spLocks noGrp="1"/>
          </p:cNvSpPr>
          <p:nvPr>
            <p:ph type="body" idx="1"/>
          </p:nvPr>
        </p:nvSpPr>
        <p:spPr/>
        <p:txBody>
          <a:bodyPr/>
          <a:lstStyle/>
          <a:p>
            <a:r>
              <a:rPr lang="en-US" dirty="0" smtClean="0"/>
              <a:t>“Taking Control of Your Life” eBook, </a:t>
            </a:r>
            <a:br>
              <a:rPr lang="en-US" dirty="0" smtClean="0"/>
            </a:br>
            <a:r>
              <a:rPr lang="en-US" dirty="0" smtClean="0"/>
              <a:t>by Myron “Doc” Downing, Ph.D., LMFT </a:t>
            </a:r>
            <a:r>
              <a:rPr lang="en-US" sz="2800" dirty="0" smtClean="0">
                <a:hlinkClick r:id="rId2"/>
              </a:rPr>
              <a:t>https://www.smashwords.com/books/view/360432</a:t>
            </a:r>
            <a:endParaRPr lang="en-US" sz="2800" dirty="0"/>
          </a:p>
        </p:txBody>
      </p:sp>
    </p:spTree>
    <p:extLst>
      <p:ext uri="{BB962C8B-B14F-4D97-AF65-F5344CB8AC3E}">
        <p14:creationId xmlns:p14="http://schemas.microsoft.com/office/powerpoint/2010/main" val="22245173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Goal: 1B </a:t>
            </a:r>
            <a:r>
              <a:rPr lang="en-US" dirty="0" err="1" smtClean="0"/>
              <a:t>EQers</a:t>
            </a:r>
            <a:r>
              <a:rPr lang="en-US" dirty="0" smtClean="0"/>
              <a:t> by 2039</a:t>
            </a:r>
            <a:endParaRPr lang="en-US" dirty="0"/>
          </a:p>
        </p:txBody>
      </p:sp>
      <p:sp>
        <p:nvSpPr>
          <p:cNvPr id="3" name="Text Placeholder 2"/>
          <p:cNvSpPr>
            <a:spLocks noGrp="1"/>
          </p:cNvSpPr>
          <p:nvPr>
            <p:ph type="body" idx="1"/>
          </p:nvPr>
        </p:nvSpPr>
        <p:spPr/>
        <p:txBody>
          <a:bodyPr>
            <a:normAutofit/>
          </a:bodyPr>
          <a:lstStyle/>
          <a:p>
            <a:r>
              <a:rPr lang="en-US" b="1" dirty="0" smtClean="0"/>
              <a:t>Each 1, Teach 1 EQ! </a:t>
            </a:r>
            <a:r>
              <a:rPr lang="en-US" sz="2400" b="1" dirty="0" smtClean="0">
                <a:hlinkClick r:id="rId2"/>
              </a:rPr>
              <a:t>http://bit.ly/Each1Teach1EQ</a:t>
            </a:r>
            <a:r>
              <a:rPr lang="en-US" sz="2400" b="1" dirty="0" smtClean="0"/>
              <a:t> </a:t>
            </a:r>
            <a:endParaRPr lang="en-US" b="1" dirty="0" smtClean="0"/>
          </a:p>
          <a:p>
            <a:r>
              <a:rPr lang="en-US" dirty="0" smtClean="0"/>
              <a:t>If we learn just for us… that’s cool</a:t>
            </a:r>
          </a:p>
          <a:p>
            <a:r>
              <a:rPr lang="en-US" dirty="0" smtClean="0"/>
              <a:t>But, if we learn SO THAT we can teach, and pass on what we’ve learned, it gives a whole different energy and perspective to it.</a:t>
            </a:r>
          </a:p>
          <a:p>
            <a:r>
              <a:rPr lang="en-US" dirty="0" smtClean="0"/>
              <a:t>Besides, that’s what EQ is all about…</a:t>
            </a:r>
            <a:br>
              <a:rPr lang="en-US" dirty="0" smtClean="0"/>
            </a:br>
            <a:r>
              <a:rPr lang="en-US" dirty="0" smtClean="0"/>
              <a:t>reaching out, helping people, connecting</a:t>
            </a:r>
          </a:p>
          <a:p>
            <a:r>
              <a:rPr lang="en-US" dirty="0" smtClean="0"/>
              <a:t>… and LOVE!</a:t>
            </a:r>
            <a:endParaRPr lang="en-US" dirty="0"/>
          </a:p>
        </p:txBody>
      </p:sp>
    </p:spTree>
    <p:extLst>
      <p:ext uri="{BB962C8B-B14F-4D97-AF65-F5344CB8AC3E}">
        <p14:creationId xmlns:p14="http://schemas.microsoft.com/office/powerpoint/2010/main" val="1947848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know?!?</a:t>
            </a:r>
            <a:endParaRPr lang="en-US" dirty="0"/>
          </a:p>
        </p:txBody>
      </p:sp>
      <p:sp>
        <p:nvSpPr>
          <p:cNvPr id="5" name="Content Placeholder 4"/>
          <p:cNvSpPr>
            <a:spLocks noGrp="1"/>
          </p:cNvSpPr>
          <p:nvPr>
            <p:ph sz="quarter" idx="1"/>
          </p:nvPr>
        </p:nvSpPr>
        <p:spPr/>
        <p:txBody>
          <a:bodyPr/>
          <a:lstStyle/>
          <a:p>
            <a:r>
              <a:rPr lang="en-US" dirty="0" smtClean="0"/>
              <a:t>Google, Apple, Intel and others don’t hire based on IQ, anymore… but on EQ</a:t>
            </a:r>
          </a:p>
          <a:p>
            <a:r>
              <a:rPr lang="en-US" dirty="0" smtClean="0"/>
              <a:t>They want to know if you can work on a team, if you can communicate, if you can learn, if you push yourself, if you're optimistic, if you're a self-centered, butt-head, etc.</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know?!?</a:t>
            </a:r>
            <a:endParaRPr lang="en-US" dirty="0"/>
          </a:p>
        </p:txBody>
      </p:sp>
      <p:sp>
        <p:nvSpPr>
          <p:cNvPr id="5" name="Content Placeholder 4"/>
          <p:cNvSpPr>
            <a:spLocks noGrp="1"/>
          </p:cNvSpPr>
          <p:nvPr>
            <p:ph sz="quarter" idx="1"/>
          </p:nvPr>
        </p:nvSpPr>
        <p:spPr/>
        <p:txBody>
          <a:bodyPr>
            <a:normAutofit lnSpcReduction="10000"/>
          </a:bodyPr>
          <a:lstStyle/>
          <a:p>
            <a:r>
              <a:rPr lang="en-US" dirty="0" smtClean="0"/>
              <a:t>Many of the world's biggest social problems today are significantly impacted by people </a:t>
            </a:r>
            <a:r>
              <a:rPr lang="en-US" i="1" dirty="0" smtClean="0"/>
              <a:t>(mostly guys) </a:t>
            </a:r>
            <a:r>
              <a:rPr lang="en-US" dirty="0" smtClean="0"/>
              <a:t>NOT knowing how to deal with their Thoughts, Feelings and Emotions?</a:t>
            </a:r>
          </a:p>
          <a:p>
            <a:r>
              <a:rPr lang="en-US" dirty="0" smtClean="0"/>
              <a:t>Addictions, abuse, violence, divorce, suicide, abandonment, most crime, most mental health, a whole </a:t>
            </a:r>
            <a:r>
              <a:rPr lang="en-US" dirty="0" err="1" smtClean="0"/>
              <a:t>lotta</a:t>
            </a:r>
            <a:r>
              <a:rPr lang="en-US" dirty="0" smtClean="0"/>
              <a:t> physical health... even war…</a:t>
            </a:r>
          </a:p>
          <a:p>
            <a:r>
              <a:rPr lang="en-US" dirty="0" smtClean="0"/>
              <a:t>are based on people NOT being able to successfully manage their Ts, Fs and 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That’s ‘an’</a:t>
            </a:r>
            <a:r>
              <a:rPr lang="en-US" dirty="0" smtClean="0"/>
              <a:t> EQ Dude, not ‘the’ EQ Dude.</a:t>
            </a:r>
          </a:p>
          <a:p>
            <a:r>
              <a:rPr lang="en-US" dirty="0" smtClean="0"/>
              <a:t>Anyone can be an EQ Dude or </a:t>
            </a:r>
            <a:r>
              <a:rPr lang="en-US" dirty="0" err="1" smtClean="0"/>
              <a:t>Dudette</a:t>
            </a:r>
            <a:r>
              <a:rPr lang="en-US" dirty="0" smtClean="0"/>
              <a:t>!</a:t>
            </a:r>
            <a:br>
              <a:rPr lang="en-US" dirty="0" smtClean="0"/>
            </a:br>
            <a:r>
              <a:rPr lang="en-US" dirty="0" smtClean="0"/>
              <a:t/>
            </a:r>
            <a:br>
              <a:rPr lang="en-US" dirty="0" smtClean="0"/>
            </a:br>
            <a:r>
              <a:rPr lang="en-US" dirty="0" err="1" smtClean="0"/>
              <a:t>EQ’n</a:t>
            </a:r>
            <a:r>
              <a:rPr lang="en-US" dirty="0" smtClean="0"/>
              <a:t> since ’86</a:t>
            </a:r>
          </a:p>
          <a:p>
            <a:endParaRPr lang="en-US" dirty="0"/>
          </a:p>
        </p:txBody>
      </p:sp>
      <p:sp>
        <p:nvSpPr>
          <p:cNvPr id="2" name="Title 1"/>
          <p:cNvSpPr>
            <a:spLocks noGrp="1"/>
          </p:cNvSpPr>
          <p:nvPr>
            <p:ph type="title"/>
          </p:nvPr>
        </p:nvSpPr>
        <p:spPr/>
        <p:txBody>
          <a:bodyPr/>
          <a:lstStyle/>
          <a:p>
            <a:r>
              <a:rPr lang="en-US" dirty="0"/>
              <a:t>1</a:t>
            </a:r>
            <a:r>
              <a:rPr lang="en-US" dirty="0" smtClean="0"/>
              <a:t>. </a:t>
            </a:r>
            <a:r>
              <a:rPr lang="en-US" dirty="0" smtClean="0"/>
              <a:t>Matt Perelstein, EQ Dude</a:t>
            </a:r>
            <a:endParaRPr lang="en-US" dirty="0"/>
          </a:p>
        </p:txBody>
      </p:sp>
    </p:spTree>
    <p:extLst>
      <p:ext uri="{BB962C8B-B14F-4D97-AF65-F5344CB8AC3E}">
        <p14:creationId xmlns:p14="http://schemas.microsoft.com/office/powerpoint/2010/main" val="4523960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amworkPresentation2">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9E31AC6-CC33-4EA4-9EEC-63573E42B1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TeamworkPresentation2</Template>
  <TotalTime>5393</TotalTime>
  <Words>2185</Words>
  <Application>Microsoft Office PowerPoint</Application>
  <PresentationFormat>On-screen Show (4:3)</PresentationFormat>
  <Paragraphs>372</Paragraphs>
  <Slides>65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Georgia</vt:lpstr>
      <vt:lpstr>Wingdings</vt:lpstr>
      <vt:lpstr>Wingdings 2</vt:lpstr>
      <vt:lpstr>TeamworkPresentation2</vt:lpstr>
      <vt:lpstr>EQRocks!  How EQ is changing (maybe saving) the world, from the inside out!</vt:lpstr>
      <vt:lpstr>Outline</vt:lpstr>
      <vt:lpstr>4 Components of EQ –  Inner vs. Outer focused</vt:lpstr>
      <vt:lpstr>3 Main Areas of EQ</vt:lpstr>
      <vt:lpstr>EQ is the basis of us!</vt:lpstr>
      <vt:lpstr>Did you know?!?</vt:lpstr>
      <vt:lpstr>Did you know?!?</vt:lpstr>
      <vt:lpstr>Did you know?!?</vt:lpstr>
      <vt:lpstr>1. Matt Perelstein, EQ Dude</vt:lpstr>
      <vt:lpstr>1. Me and my background</vt:lpstr>
      <vt:lpstr>2. Me and my background</vt:lpstr>
      <vt:lpstr>3. Me and my background</vt:lpstr>
      <vt:lpstr>4 Steps to Learning</vt:lpstr>
      <vt:lpstr>3 Steps to High EQ</vt:lpstr>
      <vt:lpstr>GREAT NEWS!</vt:lpstr>
      <vt:lpstr>My wife Paula asked, "what's your #1 main point of this  talk? What do you MOST want to get across to people?"</vt:lpstr>
      <vt:lpstr>Emotional Responsibility (ER)</vt:lpstr>
      <vt:lpstr>Left-Brain vs. Right-Brain</vt:lpstr>
      <vt:lpstr>Left-brain vs. Right-brain</vt:lpstr>
      <vt:lpstr>Left-brain vs. Right-brain</vt:lpstr>
      <vt:lpstr>Left-brain vs. Right-brain</vt:lpstr>
      <vt:lpstr>Left-brain vs. Right-brain</vt:lpstr>
      <vt:lpstr>Left-brain vs. Right-brain</vt:lpstr>
      <vt:lpstr>Left-brain vs. Right-brain</vt:lpstr>
      <vt:lpstr>Left-brain vs. Right-brain</vt:lpstr>
      <vt:lpstr>Left-brain vs. Right-brain</vt:lpstr>
      <vt:lpstr>3 Points to EQ (video)</vt:lpstr>
      <vt:lpstr>2. EQRocks!</vt:lpstr>
      <vt:lpstr>EQRocks Premises</vt:lpstr>
      <vt:lpstr>EQRocks Premises (cont’d)</vt:lpstr>
      <vt:lpstr>EQ Resources 1</vt:lpstr>
      <vt:lpstr>EQ Resources 2</vt:lpstr>
      <vt:lpstr>EQ Resources 3</vt:lpstr>
      <vt:lpstr>EQ Resources 4</vt:lpstr>
      <vt:lpstr>EQ Resources 5</vt:lpstr>
      <vt:lpstr>EQ Distinctions</vt:lpstr>
      <vt:lpstr>EQ Quotes</vt:lpstr>
      <vt:lpstr>3 Levels of YOU</vt:lpstr>
      <vt:lpstr>3 Steps to Dealing with Feelings</vt:lpstr>
      <vt:lpstr>Feelings Chart</vt:lpstr>
      <vt:lpstr>3 Steps to EQ</vt:lpstr>
      <vt:lpstr>The 7 Steps to Healing Feelings (pronounced “I Care”)</vt:lpstr>
      <vt:lpstr>8 Steps to Process My Negative Feelings</vt:lpstr>
      <vt:lpstr>3 Modes of EQ</vt:lpstr>
      <vt:lpstr>#1 Most Communication Skill</vt:lpstr>
      <vt:lpstr>EMFB Worksheet (blank)</vt:lpstr>
      <vt:lpstr>EMFB Worksheet (example)</vt:lpstr>
      <vt:lpstr>Purposes of the ND Workshop</vt:lpstr>
      <vt:lpstr>PowerPoint Presentation</vt:lpstr>
      <vt:lpstr>EQ Questions To Ask Yourself</vt:lpstr>
      <vt:lpstr>Feelings, 1-by-1:</vt:lpstr>
      <vt:lpstr>Forgiveness</vt:lpstr>
      <vt:lpstr>5. My Preachings (Now What?!?)</vt:lpstr>
      <vt:lpstr>EQ4Peace</vt:lpstr>
      <vt:lpstr>5. My Preachings (Now What?!?)</vt:lpstr>
      <vt:lpstr>Explaining EQ</vt:lpstr>
      <vt:lpstr>Teaching EQ (SEL) in Schools</vt:lpstr>
      <vt:lpstr>EQ in Medicine, the ACE Study</vt:lpstr>
      <vt:lpstr>ACE Study 2</vt:lpstr>
      <vt:lpstr>Top EQ Skills (cont’d)</vt:lpstr>
      <vt:lpstr>Training Videos</vt:lpstr>
      <vt:lpstr>Social Media</vt:lpstr>
      <vt:lpstr>Contact Us</vt:lpstr>
      <vt:lpstr>Prize:  Free Ebook</vt:lpstr>
      <vt:lpstr>Big Goal: 1B EQers by 2039</vt:lpstr>
    </vt:vector>
  </TitlesOfParts>
  <Company>IMS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EQRocks!</dc:title>
  <dc:creator>mperelstein</dc:creator>
  <cp:lastModifiedBy>Matt Perelstein</cp:lastModifiedBy>
  <cp:revision>272</cp:revision>
  <dcterms:created xsi:type="dcterms:W3CDTF">2017-03-23T00:25:42Z</dcterms:created>
  <dcterms:modified xsi:type="dcterms:W3CDTF">2017-08-19T14:49:51Z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TC102282709990</vt:lpwstr>
  </property>
</Properties>
</file>