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5" r:id="rId8"/>
    <p:sldId id="266" r:id="rId9"/>
    <p:sldId id="261" r:id="rId10"/>
    <p:sldId id="273" r:id="rId11"/>
    <p:sldId id="263" r:id="rId12"/>
    <p:sldId id="272" r:id="rId13"/>
    <p:sldId id="262" r:id="rId14"/>
    <p:sldId id="264" r:id="rId15"/>
    <p:sldId id="269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49" autoAdjust="0"/>
    <p:restoredTop sz="94660"/>
  </p:normalViewPr>
  <p:slideViewPr>
    <p:cSldViewPr>
      <p:cViewPr varScale="1">
        <p:scale>
          <a:sx n="64" d="100"/>
          <a:sy n="64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3478A-0A77-4F4B-BEF6-534031DC29D1}" type="datetimeFigureOut">
              <a:rPr lang="en-US" smtClean="0"/>
              <a:pPr/>
              <a:t>8/13/2021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B881E-AAC2-4858-9E30-DA28E0A9B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smtClean="0"/>
              <a:t>SEPARATION ANXIETY DISORDER</a:t>
            </a:r>
            <a:endParaRPr lang="en-IN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85926"/>
          </a:xfrm>
        </p:spPr>
        <p:txBody>
          <a:bodyPr>
            <a:noAutofit/>
          </a:bodyPr>
          <a:lstStyle/>
          <a:p>
            <a:r>
              <a:rPr lang="en-IN" sz="4800" b="1" dirty="0" smtClean="0">
                <a:latin typeface="TOXIA" pitchFamily="2" charset="0"/>
                <a:cs typeface="Times New Roman" pitchFamily="18" charset="0"/>
              </a:rPr>
              <a:t>EFFECTS OF SEPARATION ANXIETY DISORDER</a:t>
            </a:r>
            <a:endParaRPr lang="en-IN" sz="4800" b="1" dirty="0">
              <a:latin typeface="TOXIA" pitchFamily="2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0059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Emotional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social development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is both seriously affected by SAD. </a:t>
            </a:r>
          </a:p>
          <a:p>
            <a:pPr marL="0" indent="0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SAD can also affect family life. Some of these problems may include:</a:t>
            </a:r>
          </a:p>
          <a:p>
            <a:pPr marL="0" indent="0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Negative behaviour</a:t>
            </a:r>
          </a:p>
          <a:p>
            <a:pPr marL="514350" lvl="0" indent="-514350">
              <a:buFont typeface="+mj-lt"/>
              <a:buAutoNum type="arabicPeriod"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Frustration</a:t>
            </a:r>
          </a:p>
          <a:p>
            <a:pPr marL="514350" lvl="0" indent="-514350">
              <a:buFont typeface="+mj-lt"/>
              <a:buAutoNum type="arabicPeriod"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Jealousy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4810" y="1643050"/>
            <a:ext cx="4929190" cy="3286124"/>
          </a:xfrm>
        </p:spPr>
        <p:txBody>
          <a:bodyPr>
            <a:normAutofit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Who all can get Separation Anxiety Disorder?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irthan\Pictures\images (10)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357686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7554" y="3357562"/>
            <a:ext cx="5500726" cy="321471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Physical Examination</a:t>
            </a:r>
          </a:p>
          <a:p>
            <a:pPr marL="742950" indent="-742950">
              <a:buFont typeface="+mj-lt"/>
              <a:buAutoNum type="alphaLcParenR"/>
            </a:pPr>
            <a:endParaRPr lang="en-IN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lphaLcParenR"/>
            </a:pPr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Psychological Evaluation</a:t>
            </a:r>
            <a:endParaRPr lang="en-IN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7000" r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6380" y="2214554"/>
            <a:ext cx="3043230" cy="939784"/>
          </a:xfrm>
        </p:spPr>
        <p:txBody>
          <a:bodyPr>
            <a:noAutofit/>
          </a:bodyPr>
          <a:lstStyle/>
          <a:p>
            <a:r>
              <a:rPr lang="en-IN" sz="3600" b="1" dirty="0" smtClean="0">
                <a:solidFill>
                  <a:srgbClr val="FFFF00"/>
                </a:solidFill>
                <a:latin typeface="TOXIA" pitchFamily="2" charset="0"/>
              </a:rPr>
              <a:t>PREVALENCE</a:t>
            </a:r>
            <a:endParaRPr lang="en-IN" sz="3600" b="1" dirty="0">
              <a:solidFill>
                <a:srgbClr val="FFFF00"/>
              </a:solidFill>
              <a:latin typeface="TOXI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715404" cy="38576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Common among</a:t>
            </a:r>
          </a:p>
          <a:p>
            <a:pPr>
              <a:buFont typeface="Wingdings" pitchFamily="2" charset="2"/>
              <a:buChar char=""/>
            </a:pPr>
            <a:r>
              <a:rPr lang="en-IN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Babies (0-2 yrs)</a:t>
            </a:r>
          </a:p>
          <a:p>
            <a:pPr>
              <a:buFont typeface="Wingdings" pitchFamily="2" charset="2"/>
              <a:buChar char=""/>
            </a:pPr>
            <a:r>
              <a:rPr lang="en-IN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Toddlers (3-5 yrs)</a:t>
            </a:r>
          </a:p>
          <a:p>
            <a:pPr>
              <a:buFont typeface="Wingdings" pitchFamily="2" charset="2"/>
              <a:buChar char=""/>
            </a:pPr>
            <a:r>
              <a:rPr lang="en-IN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Children (6-13 yrs)</a:t>
            </a:r>
          </a:p>
          <a:p>
            <a:pPr>
              <a:buNone/>
            </a:pPr>
            <a:r>
              <a:rPr lang="en-IN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Rare among </a:t>
            </a:r>
          </a:p>
          <a:p>
            <a:pPr>
              <a:buFont typeface="Wingdings" pitchFamily="2" charset="2"/>
              <a:buChar char="«"/>
            </a:pP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Teenagers (14-18 yrs)</a:t>
            </a:r>
          </a:p>
          <a:p>
            <a:pPr marL="0" indent="0">
              <a:buNone/>
            </a:pPr>
            <a:endParaRPr lang="en-I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143372" y="285728"/>
            <a:ext cx="478634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Occurs in about </a:t>
            </a:r>
            <a:r>
              <a:rPr lang="en-IN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4-10%</a:t>
            </a:r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of children and is more common in </a:t>
            </a:r>
            <a:r>
              <a:rPr lang="en-I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girls than boys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3214686"/>
            <a:ext cx="7472386" cy="269716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Medications </a:t>
            </a:r>
          </a:p>
          <a:p>
            <a:pPr>
              <a:buFont typeface="Wingdings" pitchFamily="2" charset="2"/>
              <a:buChar char="v"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Psychotherapy </a:t>
            </a:r>
          </a:p>
          <a:p>
            <a:pPr>
              <a:buFont typeface="Wingdings" pitchFamily="2" charset="2"/>
              <a:buChar char="v"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School intervention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076" y="3714752"/>
            <a:ext cx="3971924" cy="868346"/>
          </a:xfrm>
        </p:spPr>
        <p:txBody>
          <a:bodyPr>
            <a:noAutofit/>
          </a:bodyPr>
          <a:lstStyle/>
          <a:p>
            <a:r>
              <a:rPr lang="en-IN" sz="4000" b="1" dirty="0" smtClean="0">
                <a:latin typeface="TOXIA" pitchFamily="2" charset="0"/>
              </a:rPr>
              <a:t>COMORBIDITY</a:t>
            </a:r>
            <a:endParaRPr lang="en-IN" sz="4000" b="1" dirty="0">
              <a:latin typeface="TOXIA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628" y="142852"/>
            <a:ext cx="20717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Depression</a:t>
            </a:r>
          </a:p>
          <a:p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6286480" y="1857364"/>
            <a:ext cx="28575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Obsessive-compulsive disorder</a:t>
            </a:r>
          </a:p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1000100" y="1571612"/>
            <a:ext cx="3143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Personality disorders</a:t>
            </a: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9" name="Rounded Rectangular Callout 8"/>
          <p:cNvSpPr/>
          <p:nvPr/>
        </p:nvSpPr>
        <p:spPr>
          <a:xfrm flipH="1">
            <a:off x="0" y="4071942"/>
            <a:ext cx="2643174" cy="1500198"/>
          </a:xfrm>
          <a:prstGeom prst="wedgeRoundRectCallout">
            <a:avLst>
              <a:gd name="adj1" fmla="val -59218"/>
              <a:gd name="adj2" fmla="val -43816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IN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Other anxiety disorders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pPr>
              <a:tabLst>
                <a:tab pos="7720013" algn="l"/>
              </a:tabLst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www.stanfordchildrens.org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/en/topic/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default?id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=separation-anxiety-disorder-90-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P02582</a:t>
            </a:r>
            <a:endParaRPr lang="en-IN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www.mayoclinic.org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/diseases-conditions/separation-anxiety-disorder/symptoms-causes/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syc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-20377455</a:t>
            </a:r>
          </a:p>
          <a:p>
            <a:pPr marL="0" indent="0">
              <a:buNone/>
            </a:pP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www.healthline.com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/health/anxiety/separation-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anxiety#effects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-on-family-life</a:t>
            </a:r>
          </a:p>
          <a:p>
            <a:pPr marL="0" indent="0">
              <a:buNone/>
            </a:pP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https://www.webmd.com/parenting/separation-anxiety#1</a:t>
            </a:r>
            <a:endParaRPr lang="en-IN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https://www.webmd.com/parenting/separation-anxiety#2</a:t>
            </a:r>
            <a:endParaRPr lang="en-IN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https://www.webmd.com/parenting/separation-anxiety#3</a:t>
            </a:r>
            <a:endParaRPr lang="en-IN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www.healthline.com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/health/separation-anxiety-in-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adults#adults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-children</a:t>
            </a:r>
          </a:p>
          <a:p>
            <a:pPr marL="0" indent="0">
              <a:buNone/>
            </a:pP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https://www.healthline.com/health/anxiety/separation-anxiety#treatment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4294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www.medicalnewstoday.com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/articles/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322070#risk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-factors</a:t>
            </a:r>
          </a:p>
          <a:p>
            <a:pPr marL="0" indent="0">
              <a:buNone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www.childrenshospital.org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/conditions-and-treatments/conditions/s/separation-anxiety-disorder/symptoms-and-causes</a:t>
            </a:r>
          </a:p>
          <a:p>
            <a:pPr marL="0" indent="0">
              <a:buNone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www.helpguide.org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/articles/anxiety/separation-anxiety-and-separation-anxiety-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disorder.htm</a:t>
            </a:r>
            <a:endParaRPr lang="en-IN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childmind.org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/guide/separation-anxiety-disorder/</a:t>
            </a:r>
          </a:p>
          <a:p>
            <a:pPr marL="0" indent="0">
              <a:buNone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www.aspca.org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/pet-care/dog-care/common-dog-behavior-issues/separation-anxiety</a:t>
            </a:r>
          </a:p>
          <a:p>
            <a:pPr marL="0" indent="0">
              <a:buNone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http://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www.vetstreet.com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/our-pet-experts/parrots-8-things-to-know-before-you-get-one</a:t>
            </a:r>
          </a:p>
          <a:p>
            <a:pPr marL="0" indent="0">
              <a:buNone/>
            </a:pP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https://www.medicalnewstoday.com/articles/322070#takeaway</a:t>
            </a:r>
            <a:endParaRPr lang="en-IN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https://www.ncbi.nlm.nih.gov/books/NBK560793/</a:t>
            </a:r>
            <a:endParaRPr lang="en-IN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8" y="928670"/>
            <a:ext cx="4543428" cy="1143000"/>
          </a:xfrm>
        </p:spPr>
        <p:txBody>
          <a:bodyPr>
            <a:normAutofit/>
          </a:bodyPr>
          <a:lstStyle/>
          <a:p>
            <a:r>
              <a:rPr lang="en-IN" sz="4800" b="1" dirty="0" smtClean="0">
                <a:latin typeface="TOXIA" pitchFamily="2" charset="0"/>
              </a:rPr>
              <a:t>DEFINITION </a:t>
            </a:r>
            <a:endParaRPr lang="en-IN" sz="4800" b="1" dirty="0">
              <a:latin typeface="TOXI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794" y="4214818"/>
            <a:ext cx="7000924" cy="2143140"/>
          </a:xfrm>
        </p:spPr>
        <p:txBody>
          <a:bodyPr/>
          <a:lstStyle/>
          <a:p>
            <a:pPr marL="0" indent="0" algn="just"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Separation Anxiety Disorder is defined as an 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excessive worry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fear of being apart from family members or individuals.</a:t>
            </a:r>
            <a:endParaRPr lang="en-IN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3619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28"/>
            <a:ext cx="4714876" cy="6083320"/>
          </a:xfrm>
        </p:spPr>
        <p:txBody>
          <a:bodyPr>
            <a:normAutofit/>
          </a:bodyPr>
          <a:lstStyle/>
          <a:p>
            <a:r>
              <a:rPr lang="en-IN" sz="5400" b="1" dirty="0" smtClean="0">
                <a:latin typeface="Vijaya" pitchFamily="34" charset="0"/>
                <a:cs typeface="Vijaya" pitchFamily="34" charset="0"/>
              </a:rPr>
              <a:t>What is the difference between Separation Anxiety and Separation Anxiety Disorder ?</a:t>
            </a:r>
            <a:endParaRPr lang="en-IN" sz="5400" b="1" dirty="0">
              <a:latin typeface="Vijaya" pitchFamily="34" charset="0"/>
              <a:cs typeface="Vijaya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0"/>
            <a:ext cx="4500562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5400" b="1" dirty="0" smtClean="0">
                <a:latin typeface="Times New Roman" pitchFamily="18" charset="0"/>
                <a:cs typeface="Times New Roman" pitchFamily="18" charset="0"/>
              </a:rPr>
              <a:t>DSM - 5 CRITERIA</a:t>
            </a:r>
            <a:endParaRPr lang="en-IN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 marL="0" indent="0">
              <a:buNone/>
              <a:tabLst>
                <a:tab pos="0" algn="l"/>
              </a:tabLst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Separation Anxiety Disorder DSM- 5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309.21 (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F93.0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  <a:tabLst>
                <a:tab pos="0" algn="l"/>
              </a:tabLst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0" algn="l"/>
              </a:tabLst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0" algn="l"/>
              </a:tabLst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DSM – 5 CATEGORY :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Obsessive – Compulsive and Related Disorders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1670" y="214290"/>
            <a:ext cx="4757742" cy="868346"/>
          </a:xfrm>
        </p:spPr>
        <p:txBody>
          <a:bodyPr>
            <a:normAutofit/>
          </a:bodyPr>
          <a:lstStyle/>
          <a:p>
            <a:r>
              <a:rPr lang="en-IN" sz="4800" b="1" dirty="0" smtClean="0">
                <a:latin typeface="Times New Roman" pitchFamily="18" charset="0"/>
                <a:cs typeface="Times New Roman" pitchFamily="18" charset="0"/>
              </a:rPr>
              <a:t>STAGES</a:t>
            </a:r>
            <a:endParaRPr lang="en-IN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endParaRPr lang="en-I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5720" y="3143248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Protest phase</a:t>
            </a:r>
          </a:p>
          <a:p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14744" y="2071678"/>
            <a:ext cx="20353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Despair phase</a:t>
            </a:r>
          </a:p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6858016" y="1071546"/>
            <a:ext cx="192882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Detachment phase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-214338"/>
            <a:ext cx="6929486" cy="1785950"/>
          </a:xfrm>
        </p:spPr>
        <p:txBody>
          <a:bodyPr>
            <a:normAutofit/>
          </a:bodyPr>
          <a:lstStyle/>
          <a:p>
            <a:r>
              <a:rPr lang="en-IN" sz="4000" b="1" dirty="0" smtClean="0">
                <a:latin typeface="Times New Roman" pitchFamily="18" charset="0"/>
                <a:cs typeface="Times New Roman" pitchFamily="18" charset="0"/>
              </a:rPr>
              <a:t>CAUSES AND RISK FACTORS</a:t>
            </a:r>
            <a:endParaRPr lang="en-I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214422"/>
            <a:ext cx="4572000" cy="56435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SAD is more likely to occur in children with:</a:t>
            </a:r>
          </a:p>
          <a:p>
            <a:pPr marL="0" indent="0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 smtClean="0"/>
              <a:t>Biological Factors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Family Factors</a:t>
            </a:r>
          </a:p>
          <a:p>
            <a:endParaRPr lang="en-IN" dirty="0" smtClean="0"/>
          </a:p>
          <a:p>
            <a:r>
              <a:rPr lang="en-IN" dirty="0" smtClean="0"/>
              <a:t>Environmental Factors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  <p:pic>
        <p:nvPicPr>
          <p:cNvPr id="1027" name="Picture 3" descr="C:\Users\Kirthan\Pictures\IMG-20210727-WA0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4643438" cy="5715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t="833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ayanthisethuraman\Desktop\162739965686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60"/>
            <a:ext cx="9144000" cy="557214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1143000"/>
          </a:xfrm>
        </p:spPr>
        <p:txBody>
          <a:bodyPr>
            <a:normAutofit/>
          </a:bodyPr>
          <a:lstStyle/>
          <a:p>
            <a:r>
              <a:rPr lang="en-IN" sz="4800" b="1" dirty="0" smtClean="0"/>
              <a:t>4 TYPES OF ATTACHMENT STYLES</a:t>
            </a:r>
            <a:endParaRPr lang="en-IN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642894"/>
            <a:ext cx="4572000" cy="6215106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Clinging to parents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Extreme and severe crying 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Refusal to do things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Physical illness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Violent, emotional temper tantrums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Refusal to go to school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Poor school performance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Failure to interact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Refusing to sleep alone</a:t>
            </a:r>
          </a:p>
          <a:p>
            <a:pPr lvl="0">
              <a:buFont typeface="Wingdings" pitchFamily="2" charset="2"/>
              <a:buChar char="w"/>
            </a:pPr>
            <a:r>
              <a:rPr lang="en-IN" sz="2800" dirty="0" smtClean="0"/>
              <a:t>Nightmares</a:t>
            </a:r>
          </a:p>
          <a:p>
            <a:endParaRPr lang="en-IN" dirty="0"/>
          </a:p>
        </p:txBody>
      </p:sp>
      <p:pic>
        <p:nvPicPr>
          <p:cNvPr id="3074" name="Picture 2" descr="C:\Users\Kirthan\Pictures\images (3)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277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SEPARATION ANXIETY DISORDER</vt:lpstr>
      <vt:lpstr>DEFINITION </vt:lpstr>
      <vt:lpstr>What is the difference between Separation Anxiety and Separation Anxiety Disorder ?</vt:lpstr>
      <vt:lpstr>DSM - 5 CRITERIA</vt:lpstr>
      <vt:lpstr>STAGES</vt:lpstr>
      <vt:lpstr>CAUSES AND RISK FACTORS</vt:lpstr>
      <vt:lpstr>Slide 7</vt:lpstr>
      <vt:lpstr>4 TYPES OF ATTACHMENT STYLES</vt:lpstr>
      <vt:lpstr>Slide 9</vt:lpstr>
      <vt:lpstr>EFFECTS OF SEPARATION ANXIETY DISORDER</vt:lpstr>
      <vt:lpstr>Who all can get Separation Anxiety Disorder?</vt:lpstr>
      <vt:lpstr>Slide 12</vt:lpstr>
      <vt:lpstr>PREVALENCE</vt:lpstr>
      <vt:lpstr>Slide 14</vt:lpstr>
      <vt:lpstr>COMORBIDITY</vt:lpstr>
      <vt:lpstr>REFERENCES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SEPARATION ANXIETY DISORDER</dc:title>
  <dc:creator>Jayanthisethuraman</dc:creator>
  <cp:lastModifiedBy>Jayanthisethuraman</cp:lastModifiedBy>
  <cp:revision>28</cp:revision>
  <dcterms:created xsi:type="dcterms:W3CDTF">2021-07-27T07:02:47Z</dcterms:created>
  <dcterms:modified xsi:type="dcterms:W3CDTF">2021-08-13T06:39:33Z</dcterms:modified>
</cp:coreProperties>
</file>