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3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6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2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1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1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0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2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2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1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3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5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1F06-DA41-4519-A978-AFC398A9E680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262E-FE72-4D8F-A2C5-82496EA59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5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Spreading</a:t>
            </a:r>
            <a:br>
              <a:rPr lang="en-US" sz="5400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</a:br>
            <a:r>
              <a:rPr lang="en-US" sz="5400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Positive Mental Health</a:t>
            </a:r>
            <a:endParaRPr lang="en-US" sz="5400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07773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smtClean="0"/>
              <a:t> </a:t>
            </a:r>
            <a:r>
              <a:rPr lang="en-US" dirty="0" smtClean="0"/>
              <a:t>- </a:t>
            </a:r>
            <a:r>
              <a:rPr lang="en-US" dirty="0" err="1" smtClean="0">
                <a:latin typeface="Algerian" panose="04020705040A02060702" pitchFamily="82" charset="0"/>
              </a:rPr>
              <a:t>Rudrani</a:t>
            </a:r>
            <a:r>
              <a:rPr lang="en-US" dirty="0" smtClean="0">
                <a:latin typeface="Algerian" panose="04020705040A02060702" pitchFamily="82" charset="0"/>
              </a:rPr>
              <a:t> Singh </a:t>
            </a:r>
            <a:r>
              <a:rPr lang="en-US" dirty="0" err="1" smtClean="0">
                <a:latin typeface="Algerian" panose="04020705040A02060702" pitchFamily="82" charset="0"/>
              </a:rPr>
              <a:t>Deo</a:t>
            </a:r>
            <a:r>
              <a:rPr lang="en-US" dirty="0" smtClean="0">
                <a:latin typeface="Algerian" panose="04020705040A02060702" pitchFamily="82" charset="0"/>
              </a:rPr>
              <a:t>, </a:t>
            </a:r>
            <a:r>
              <a:rPr lang="en-US" dirty="0" err="1" smtClean="0">
                <a:latin typeface="Algerian" panose="04020705040A02060702" pitchFamily="82" charset="0"/>
              </a:rPr>
              <a:t>Snigdha</a:t>
            </a:r>
            <a:r>
              <a:rPr lang="en-US" dirty="0" smtClean="0"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latin typeface="Algerian" panose="04020705040A02060702" pitchFamily="82" charset="0"/>
              </a:rPr>
              <a:t>MishrA</a:t>
            </a:r>
            <a:r>
              <a:rPr lang="en-US" dirty="0">
                <a:latin typeface="Algerian" panose="04020705040A02060702" pitchFamily="82" charset="0"/>
              </a:rPr>
              <a:t/>
            </a:r>
            <a:br>
              <a:rPr lang="en-US" dirty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>“ The healthy minded”</a:t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dirty="0" smtClean="0">
                <a:latin typeface="Algerian" panose="04020705040A02060702" pitchFamily="82" charset="0"/>
              </a:rPr>
              <a:t>        </a:t>
            </a:r>
            <a:r>
              <a:rPr lang="en-US" dirty="0" smtClean="0">
                <a:latin typeface="Algerian" panose="04020705040A02060702" pitchFamily="82" charset="0"/>
              </a:rPr>
              <a:t>(brain support brigade)</a:t>
            </a:r>
            <a:endParaRPr lang="en-US" dirty="0" smtClean="0">
              <a:latin typeface="Algerian" panose="04020705040A02060702" pitchFamily="82" charset="0"/>
            </a:endParaRPr>
          </a:p>
          <a:p>
            <a:endParaRPr lang="en-US" dirty="0">
              <a:latin typeface="Algerian" panose="04020705040A02060702" pitchFamily="82" charset="0"/>
            </a:endParaRP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16" y="806121"/>
            <a:ext cx="1952194" cy="134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EQ4Peace Worldwide, Inc. | LinkedIn"/>
          <p:cNvSpPr>
            <a:spLocks noChangeAspect="1" noChangeArrowheads="1"/>
          </p:cNvSpPr>
          <p:nvPr/>
        </p:nvSpPr>
        <p:spPr bwMode="auto">
          <a:xfrm>
            <a:off x="3410219" y="-3048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0482" y="806121"/>
            <a:ext cx="1905000" cy="1625361"/>
          </a:xfrm>
          <a:prstGeom prst="rect">
            <a:avLst/>
          </a:prstGeom>
        </p:spPr>
      </p:pic>
      <p:pic>
        <p:nvPicPr>
          <p:cNvPr id="1034" name="Picture 10" descr="EQ4Peace Worldwide, Inc. - YouTub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31" y="4384353"/>
            <a:ext cx="1657727" cy="165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URTURELIFE from nurturelife.org.i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905" y="4420516"/>
            <a:ext cx="1621564" cy="162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What is Positive Mental Health?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pic>
        <p:nvPicPr>
          <p:cNvPr id="1026" name="Picture 2" descr="Mental Health Matters Canvas Office Poster Positive Mental Health  Affirmations Print Painting for Home Therapy Office Wall Art Decoration  11.5 x 15 Inch (Framed) : Amazon.in: Home &amp; Kitche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70" y="1980336"/>
            <a:ext cx="4726983" cy="3469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558725" y="2146911"/>
            <a:ext cx="6096000" cy="36625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0" i="0" dirty="0" smtClean="0">
                <a:solidFill>
                  <a:srgbClr val="001D35"/>
                </a:solidFill>
                <a:effectLst/>
                <a:latin typeface="Google Sans"/>
              </a:rPr>
              <a:t>Positive mental health (PMH) is a state of </a:t>
            </a:r>
            <a:r>
              <a:rPr lang="en-US" sz="3200" b="1" i="0" dirty="0" smtClean="0">
                <a:solidFill>
                  <a:srgbClr val="001D35"/>
                </a:solidFill>
                <a:effectLst/>
                <a:latin typeface="Google Sans"/>
              </a:rPr>
              <a:t>emotional</a:t>
            </a:r>
            <a:r>
              <a:rPr lang="en-US" sz="3200" b="0" i="0" dirty="0" smtClean="0">
                <a:solidFill>
                  <a:srgbClr val="001D35"/>
                </a:solidFill>
                <a:effectLst/>
                <a:latin typeface="Google Sans"/>
              </a:rPr>
              <a:t> and </a:t>
            </a:r>
            <a:r>
              <a:rPr lang="en-US" sz="3200" b="1" i="0" dirty="0" smtClean="0">
                <a:solidFill>
                  <a:srgbClr val="001D35"/>
                </a:solidFill>
                <a:effectLst/>
                <a:latin typeface="Google Sans"/>
              </a:rPr>
              <a:t>psychological</a:t>
            </a:r>
            <a:r>
              <a:rPr lang="en-US" sz="3200" b="0" i="0" dirty="0" smtClean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3200" b="1" i="0" dirty="0" smtClean="0">
                <a:solidFill>
                  <a:srgbClr val="001D35"/>
                </a:solidFill>
                <a:effectLst/>
                <a:latin typeface="Google Sans"/>
              </a:rPr>
              <a:t>well-being</a:t>
            </a:r>
            <a:r>
              <a:rPr lang="en-US" sz="3200" b="0" i="0" dirty="0" smtClean="0">
                <a:solidFill>
                  <a:srgbClr val="001D35"/>
                </a:solidFill>
                <a:effectLst/>
                <a:latin typeface="Google Sans"/>
              </a:rPr>
              <a:t> that </a:t>
            </a:r>
            <a:r>
              <a:rPr lang="en-US" sz="3600" b="1" i="0" dirty="0" smtClean="0">
                <a:solidFill>
                  <a:srgbClr val="001D35"/>
                </a:solidFill>
                <a:effectLst/>
              </a:rPr>
              <a:t>extends beyond the absence of mental illness</a:t>
            </a:r>
            <a:r>
              <a:rPr lang="en-US" sz="3600" b="0" i="0" dirty="0" smtClean="0">
                <a:solidFill>
                  <a:srgbClr val="001D35"/>
                </a:solidFill>
                <a:effectLst/>
                <a:latin typeface="Google Sans"/>
              </a:rPr>
              <a:t>.</a:t>
            </a:r>
            <a:r>
              <a:rPr lang="en-US" sz="3200" b="0" i="0" dirty="0" smtClean="0">
                <a:solidFill>
                  <a:srgbClr val="001D35"/>
                </a:solidFill>
                <a:effectLst/>
                <a:latin typeface="Google Sans"/>
              </a:rPr>
              <a:t> It includes functioning in psychological, social, and societal domains.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7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Some characteristics of positive mental health include: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5512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Feeling </a:t>
            </a:r>
            <a:r>
              <a:rPr lang="en-US" dirty="0"/>
              <a:t>in control of your life and personal decisions</a:t>
            </a:r>
          </a:p>
          <a:p>
            <a:r>
              <a:rPr lang="en-US" dirty="0"/>
              <a:t>Being able to cope with life's challenges and stresses</a:t>
            </a:r>
          </a:p>
          <a:p>
            <a:r>
              <a:rPr lang="en-US" dirty="0"/>
              <a:t>Functioning well mentally, such as being able to focus while at work</a:t>
            </a:r>
          </a:p>
          <a:p>
            <a:r>
              <a:rPr lang="en-US" dirty="0"/>
              <a:t>Being generally optimistic about life events</a:t>
            </a:r>
          </a:p>
          <a:p>
            <a:r>
              <a:rPr lang="en-US" dirty="0"/>
              <a:t>Feeling happy, confident, hopeful, and generally satisfied with life</a:t>
            </a:r>
          </a:p>
          <a:p>
            <a:r>
              <a:rPr lang="en-US" dirty="0"/>
              <a:t>Feeling connected to other people and to be making a contribution to society</a:t>
            </a:r>
          </a:p>
          <a:p>
            <a:r>
              <a:rPr lang="en-US" dirty="0"/>
              <a:t>Having a sense of meaning or purpose and a feeling of being at peace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97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Some habits that can help with positive mental health include: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3663"/>
          </a:xfrm>
        </p:spPr>
        <p:txBody>
          <a:bodyPr>
            <a:normAutofit/>
          </a:bodyPr>
          <a:lstStyle/>
          <a:p>
            <a:r>
              <a:rPr lang="en-US" dirty="0"/>
              <a:t>Getting regular exercise</a:t>
            </a:r>
          </a:p>
          <a:p>
            <a:r>
              <a:rPr lang="en-US" dirty="0"/>
              <a:t>Eating healthy, regular meals and staying hydrated</a:t>
            </a:r>
          </a:p>
          <a:p>
            <a:r>
              <a:rPr lang="en-US" dirty="0"/>
              <a:t>Making sleep a priority</a:t>
            </a:r>
          </a:p>
          <a:p>
            <a:r>
              <a:rPr lang="en-US" dirty="0"/>
              <a:t>Trying a relaxing activity</a:t>
            </a:r>
          </a:p>
          <a:p>
            <a:r>
              <a:rPr lang="en-US" dirty="0"/>
              <a:t>Setting goals and priorities</a:t>
            </a:r>
          </a:p>
          <a:p>
            <a:r>
              <a:rPr lang="en-US" dirty="0"/>
              <a:t>Practicing gratitude</a:t>
            </a:r>
          </a:p>
          <a:p>
            <a:r>
              <a:rPr lang="en-US" dirty="0"/>
              <a:t>Focusing on positivity</a:t>
            </a:r>
          </a:p>
          <a:p>
            <a:r>
              <a:rPr lang="en-US" dirty="0"/>
              <a:t>Staying connected</a:t>
            </a:r>
          </a:p>
          <a:p>
            <a:r>
              <a:rPr lang="en-US" dirty="0"/>
              <a:t>Spending time in nature</a:t>
            </a:r>
          </a:p>
          <a:p>
            <a:endParaRPr lang="en-US" dirty="0"/>
          </a:p>
        </p:txBody>
      </p:sp>
      <p:pic>
        <p:nvPicPr>
          <p:cNvPr id="4" name="Picture 6" descr="Details 156+ positive mental health drawings super hot - seven.edu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667" y="1785385"/>
            <a:ext cx="3533021" cy="476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50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2" name="Picture 4" descr="Grow Positive Thoughts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 bwMode="auto">
          <a:xfrm>
            <a:off x="4226571" y="1410346"/>
            <a:ext cx="5023146" cy="367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839788" y="1146875"/>
            <a:ext cx="3932237" cy="472211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Importance of Positive Mental Health:</a:t>
            </a:r>
          </a:p>
          <a:p>
            <a:r>
              <a:rPr lang="en-US" sz="2600" dirty="0"/>
              <a:t>Positive mental health is important because it affects how we think, feel, and act. It also helps determine how we handle stress, relate to others, and make healthy choices.</a:t>
            </a:r>
            <a:endParaRPr lang="en-US" sz="2600" dirty="0">
              <a:latin typeface="Algerian" panose="04020705040A02060702" pitchFamily="82" charset="0"/>
            </a:endParaRPr>
          </a:p>
        </p:txBody>
      </p:sp>
      <p:pic>
        <p:nvPicPr>
          <p:cNvPr id="2056" name="Picture 8" descr="Promoting Positive mental health by Buckinghamshire EPS - Issu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255" y="1410346"/>
            <a:ext cx="3260563" cy="409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05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The Team Project by :”Healthy Minded” 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2092271"/>
            <a:ext cx="10515600" cy="408469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our projects </a:t>
            </a:r>
            <a:r>
              <a:rPr lang="en-US" dirty="0" err="1" smtClean="0"/>
              <a:t>Rudrani</a:t>
            </a:r>
            <a:r>
              <a:rPr lang="en-US" dirty="0" smtClean="0"/>
              <a:t> and I, decided to conduct webinars with friends and family and conduct special sessions with family. </a:t>
            </a:r>
          </a:p>
          <a:p>
            <a:pPr marL="0" indent="0">
              <a:buNone/>
            </a:pPr>
            <a:r>
              <a:rPr lang="en-US" dirty="0" smtClean="0"/>
              <a:t>They were sessions including conversations like What is Mental Health ?</a:t>
            </a:r>
            <a:r>
              <a:rPr lang="en-US" dirty="0"/>
              <a:t> </a:t>
            </a:r>
            <a:r>
              <a:rPr lang="en-US" dirty="0" smtClean="0"/>
              <a:t>Insights on Positive mental health were shared. </a:t>
            </a:r>
          </a:p>
          <a:p>
            <a:pPr marL="0" indent="0">
              <a:buNone/>
            </a:pPr>
            <a:r>
              <a:rPr lang="en-US" dirty="0" smtClean="0"/>
              <a:t>We basically focused on bringing out conversations that are not common in a “Normal Indian Family”, where most of the emphasis is made on keeping to oneself what they actually feel. </a:t>
            </a:r>
          </a:p>
        </p:txBody>
      </p:sp>
    </p:spTree>
    <p:extLst>
      <p:ext uri="{BB962C8B-B14F-4D97-AF65-F5344CB8AC3E}">
        <p14:creationId xmlns:p14="http://schemas.microsoft.com/office/powerpoint/2010/main" val="70471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What we wanted to have happened? And what actually did?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8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As a team while conducting this experiment, “ the healthy minded” thought that as we would address the issues of mental wellbeing, the family members would listen and try to understand the importance of it. </a:t>
            </a:r>
          </a:p>
          <a:p>
            <a:pPr marL="0" indent="0">
              <a:buNone/>
            </a:pPr>
            <a:r>
              <a:rPr lang="en-US" dirty="0" smtClean="0"/>
              <a:t>In lieu, they did not tend to pay much heed to the topic and ended up in an indifferent attitude. The major reason  could be:</a:t>
            </a:r>
          </a:p>
          <a:p>
            <a:r>
              <a:rPr lang="en-US" dirty="0" smtClean="0"/>
              <a:t>Fear </a:t>
            </a:r>
            <a:r>
              <a:rPr lang="en-US" dirty="0"/>
              <a:t>of coming across as weak and vulnerable in front of </a:t>
            </a:r>
            <a:r>
              <a:rPr lang="en-US" dirty="0" smtClean="0"/>
              <a:t>others.</a:t>
            </a:r>
          </a:p>
          <a:p>
            <a:r>
              <a:rPr lang="en-US" dirty="0"/>
              <a:t>In many Asian cultures, discussing mental health concerns is considered taboo</a:t>
            </a:r>
            <a:r>
              <a:rPr lang="en-US" dirty="0" smtClean="0"/>
              <a:t>. </a:t>
            </a:r>
          </a:p>
          <a:p>
            <a:r>
              <a:rPr lang="en-US" dirty="0"/>
              <a:t>due to a cultural perspective that mental illnesses signify being "crazy" or "mad".  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50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What could we do differently next time? And our Experience: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21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We noticed that talking about Mental Health was not given any attention to because, talking about it is considered a Taboo or Stigma. </a:t>
            </a:r>
          </a:p>
          <a:p>
            <a:pPr marL="0" indent="0">
              <a:buNone/>
            </a:pPr>
            <a:r>
              <a:rPr lang="en-US" dirty="0" smtClean="0"/>
              <a:t>Due to various reasons, the primary of them being, Cultural perspectives, It is not very prevalent in India, for Generation X to talk or understand about the issues faced by people having a negative mental health. The better things we can try attempting the next time is: </a:t>
            </a:r>
          </a:p>
          <a:p>
            <a:r>
              <a:rPr lang="en-US" dirty="0" smtClean="0"/>
              <a:t> Talking to them politely about their insecurities or fears ( if any) </a:t>
            </a:r>
          </a:p>
          <a:p>
            <a:r>
              <a:rPr lang="en-US" dirty="0"/>
              <a:t> </a:t>
            </a:r>
            <a:r>
              <a:rPr lang="en-US" dirty="0" smtClean="0"/>
              <a:t>Comforting them and asking them to accept their fears to overcome them </a:t>
            </a:r>
          </a:p>
          <a:p>
            <a:r>
              <a:rPr lang="en-US" dirty="0"/>
              <a:t> </a:t>
            </a:r>
            <a:r>
              <a:rPr lang="en-US" dirty="0" smtClean="0"/>
              <a:t>The fear of judgment plays the main villain in discussing one’s problems. </a:t>
            </a:r>
          </a:p>
        </p:txBody>
      </p:sp>
    </p:spTree>
    <p:extLst>
      <p:ext uri="{BB962C8B-B14F-4D97-AF65-F5344CB8AC3E}">
        <p14:creationId xmlns:p14="http://schemas.microsoft.com/office/powerpoint/2010/main" val="378203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41926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Algerian" panose="04020705040A02060702" pitchFamily="82" charset="0"/>
              </a:rPr>
              <a:t>                 </a:t>
            </a:r>
            <a:br>
              <a:rPr lang="en-US" sz="6000" dirty="0" smtClean="0">
                <a:latin typeface="Algerian" panose="04020705040A02060702" pitchFamily="82" charset="0"/>
              </a:rPr>
            </a:br>
            <a:r>
              <a:rPr lang="en-US" sz="6000" dirty="0" smtClean="0">
                <a:latin typeface="Algerian" panose="04020705040A02060702" pitchFamily="82" charset="0"/>
              </a:rPr>
              <a:t/>
            </a:r>
            <a:br>
              <a:rPr lang="en-US" sz="6000" dirty="0" smtClean="0">
                <a:latin typeface="Algerian" panose="04020705040A02060702" pitchFamily="82" charset="0"/>
              </a:rPr>
            </a:br>
            <a:r>
              <a:rPr lang="en-US" sz="6000" dirty="0" smtClean="0">
                <a:latin typeface="Algerian" panose="04020705040A02060702" pitchFamily="82" charset="0"/>
              </a:rPr>
              <a:t/>
            </a:r>
            <a:br>
              <a:rPr lang="en-US" sz="6000" dirty="0" smtClean="0">
                <a:latin typeface="Algerian" panose="04020705040A02060702" pitchFamily="82" charset="0"/>
              </a:rPr>
            </a:br>
            <a:r>
              <a:rPr lang="en-US" sz="6000" dirty="0" smtClean="0">
                <a:latin typeface="Algerian" panose="04020705040A02060702" pitchFamily="82" charset="0"/>
              </a:rPr>
              <a:t>                </a:t>
            </a:r>
            <a:r>
              <a:rPr lang="en-US" sz="6000" dirty="0" smtClean="0">
                <a:solidFill>
                  <a:schemeClr val="accent4">
                    <a:lumMod val="50000"/>
                  </a:schemeClr>
                </a:solidFill>
                <a:latin typeface="Algerian" panose="04020705040A02060702" pitchFamily="82" charset="0"/>
              </a:rPr>
              <a:t>THANKYOU!</a:t>
            </a:r>
            <a:endParaRPr lang="en-US" sz="6000" dirty="0">
              <a:solidFill>
                <a:schemeClr val="accent4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35471"/>
            <a:ext cx="10515600" cy="134149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4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157</TotalTime>
  <Words>504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Calibri Light</vt:lpstr>
      <vt:lpstr>Google Sans</vt:lpstr>
      <vt:lpstr>Office Theme</vt:lpstr>
      <vt:lpstr>Spreading Positive Mental Health</vt:lpstr>
      <vt:lpstr>What is Positive Mental Health?</vt:lpstr>
      <vt:lpstr>Some characteristics of positive mental health include:</vt:lpstr>
      <vt:lpstr>Some habits that can help with positive mental health include:</vt:lpstr>
      <vt:lpstr> </vt:lpstr>
      <vt:lpstr>The Team Project by :”Healthy Minded” </vt:lpstr>
      <vt:lpstr>What we wanted to have happened? And what actually did?</vt:lpstr>
      <vt:lpstr>What could we do differently next time? And our Experience:</vt:lpstr>
      <vt:lpstr>                                    THANKYOU!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Spreading Positive Mental Health</dc:title>
  <dc:creator>ST Mishra</dc:creator>
  <cp:lastModifiedBy>ST Mishra</cp:lastModifiedBy>
  <cp:revision>15</cp:revision>
  <dcterms:created xsi:type="dcterms:W3CDTF">2024-01-31T03:27:24Z</dcterms:created>
  <dcterms:modified xsi:type="dcterms:W3CDTF">2024-01-31T14:04:58Z</dcterms:modified>
</cp:coreProperties>
</file>