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8" r:id="rId3"/>
    <p:sldId id="273" r:id="rId4"/>
    <p:sldId id="267" r:id="rId5"/>
    <p:sldId id="263" r:id="rId6"/>
    <p:sldId id="277" r:id="rId7"/>
    <p:sldId id="261" r:id="rId8"/>
    <p:sldId id="276" r:id="rId9"/>
    <p:sldId id="264" r:id="rId10"/>
    <p:sldId id="266" r:id="rId11"/>
    <p:sldId id="265" r:id="rId12"/>
    <p:sldId id="278" r:id="rId13"/>
    <p:sldId id="279" r:id="rId14"/>
    <p:sldId id="280"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82" d="100"/>
          <a:sy n="82" d="100"/>
        </p:scale>
        <p:origin x="7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CFE0E-F038-46B5-91A0-2A9AFC304258}" type="datetimeFigureOut">
              <a:rPr lang="en-IN" smtClean="0"/>
              <a:t>31-01-2024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D20D3-099F-481B-83B5-914B4612CAC3}" type="slidenum">
              <a:rPr lang="en-IN" smtClean="0"/>
              <a:t>‹#›</a:t>
            </a:fld>
            <a:endParaRPr lang="en-IN" dirty="0"/>
          </a:p>
        </p:txBody>
      </p:sp>
    </p:spTree>
    <p:extLst>
      <p:ext uri="{BB962C8B-B14F-4D97-AF65-F5344CB8AC3E}">
        <p14:creationId xmlns:p14="http://schemas.microsoft.com/office/powerpoint/2010/main" val="259941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70D7-A2F8-9486-4C7E-9A3F6F789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61002-3497-1C81-D143-A0B6F4CDA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04B141-55F6-AD4E-3035-DF658A270218}"/>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5" name="Footer Placeholder 4">
            <a:extLst>
              <a:ext uri="{FF2B5EF4-FFF2-40B4-BE49-F238E27FC236}">
                <a16:creationId xmlns:a16="http://schemas.microsoft.com/office/drawing/2014/main" id="{1ECFF622-308A-FDD2-0305-0652DEB3CB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7E31F5-5B93-E085-624A-625B02E8BA55}"/>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338732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9D57-735B-55AD-F245-8256ACC2F4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4E919-0155-A14D-0963-BF6FD9C47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FA8E8-8CB0-4449-F88B-B9B5F35FD56E}"/>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5" name="Footer Placeholder 4">
            <a:extLst>
              <a:ext uri="{FF2B5EF4-FFF2-40B4-BE49-F238E27FC236}">
                <a16:creationId xmlns:a16="http://schemas.microsoft.com/office/drawing/2014/main" id="{42E28C1F-E782-8FAF-E52B-610F335AC8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70242-C646-3122-0FF2-11E3375B4763}"/>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264803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4EB84-AAA9-B936-FEAD-8958C20510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620C8-D45C-BF57-2A87-2DC47B28F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CF437-0686-64B5-16B8-5C21AC588B23}"/>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5" name="Footer Placeholder 4">
            <a:extLst>
              <a:ext uri="{FF2B5EF4-FFF2-40B4-BE49-F238E27FC236}">
                <a16:creationId xmlns:a16="http://schemas.microsoft.com/office/drawing/2014/main" id="{0BCC9B3E-33ED-CA4C-E68D-0DA72A3E71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68379-9264-731B-40AF-5F3DEF99FF05}"/>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14882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E2B3-B6A8-5704-7A9A-17E6877A8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DE717-5191-1CBD-AD48-BAC864498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41FB4-15AB-1217-8B83-4B4BA470DA86}"/>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5" name="Footer Placeholder 4">
            <a:extLst>
              <a:ext uri="{FF2B5EF4-FFF2-40B4-BE49-F238E27FC236}">
                <a16:creationId xmlns:a16="http://schemas.microsoft.com/office/drawing/2014/main" id="{32C1E61C-9952-C40E-392F-7A0F0F6A01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4ED55D-8DA1-1608-7243-5F6C4A0F2056}"/>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182817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FCE1-CCA7-77CB-FA97-DCDC30051E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BDB054-37A1-CED4-B827-AC4C60394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E0214-9695-3D9E-C440-021D9A0F49AD}"/>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5" name="Footer Placeholder 4">
            <a:extLst>
              <a:ext uri="{FF2B5EF4-FFF2-40B4-BE49-F238E27FC236}">
                <a16:creationId xmlns:a16="http://schemas.microsoft.com/office/drawing/2014/main" id="{71D6A4B7-27EA-C09D-C76B-EC477A841B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318E50-36B1-0FE0-9FA3-8294F4734161}"/>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379002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E0F3-ED10-5208-58A6-60C278D57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EF74F-CAA6-1537-55C3-6173D602E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D4CC0-6303-7B59-A0DF-8540F16DC9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F266B7-7DC3-F63E-2578-A89C1346CEBD}"/>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6" name="Footer Placeholder 5">
            <a:extLst>
              <a:ext uri="{FF2B5EF4-FFF2-40B4-BE49-F238E27FC236}">
                <a16:creationId xmlns:a16="http://schemas.microsoft.com/office/drawing/2014/main" id="{0BDA6457-29B4-7ECE-39A1-0AEA8D636C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28C401-AD61-E5A1-529F-D05C628B7C19}"/>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954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1F0B-2967-7B6F-198E-B97D6FA868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89570F-40B7-CDB5-0131-C65536996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E07D9-6BE1-8C89-E5CA-2745A1E18C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5B85CA-63DD-FEB5-6829-6A209C8AF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2B0B8-D0E4-7228-5A09-2FDF42C9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211D6-C726-94EB-D0C9-B3DD0C8797F8}"/>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8" name="Footer Placeholder 7">
            <a:extLst>
              <a:ext uri="{FF2B5EF4-FFF2-40B4-BE49-F238E27FC236}">
                <a16:creationId xmlns:a16="http://schemas.microsoft.com/office/drawing/2014/main" id="{6A62EEC5-CB49-09D8-FC50-30E412C7A0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E04B81-5EDE-2F73-B3AA-CD240376634E}"/>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416581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D431-AA58-84CC-24A3-308546CB6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00E0F-5E9C-6F9F-94C0-901027EC4752}"/>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4" name="Footer Placeholder 3">
            <a:extLst>
              <a:ext uri="{FF2B5EF4-FFF2-40B4-BE49-F238E27FC236}">
                <a16:creationId xmlns:a16="http://schemas.microsoft.com/office/drawing/2014/main" id="{8006CCF3-7C3C-FB24-DFFE-5F94A1095F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25835D-500E-C2D5-724B-56F7596BB5D4}"/>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173666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1769B-6BAB-CE81-39D1-0B28B3D20488}"/>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3" name="Footer Placeholder 2">
            <a:extLst>
              <a:ext uri="{FF2B5EF4-FFF2-40B4-BE49-F238E27FC236}">
                <a16:creationId xmlns:a16="http://schemas.microsoft.com/office/drawing/2014/main" id="{036AECF6-6E15-FE4B-1105-1FC709E050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778462-BB5C-374A-E976-6B4761D4DB4B}"/>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116817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61FC-E560-0852-18FA-6E2BB0C79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F487A8-B3B9-02EF-4F37-A265F80347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54B3D-40D3-73FB-43FC-15F8A43DB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3EEE7-C91C-F949-6B7C-237B39434AFC}"/>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6" name="Footer Placeholder 5">
            <a:extLst>
              <a:ext uri="{FF2B5EF4-FFF2-40B4-BE49-F238E27FC236}">
                <a16:creationId xmlns:a16="http://schemas.microsoft.com/office/drawing/2014/main" id="{FCD42DA9-197C-3EB4-9AB6-34E8B43311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8AD8B5-63CF-0BC9-A2EA-D4B5F81C3B85}"/>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12895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4BDE-C3F5-6335-FE7D-E7EFFA187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4C7EF6-33B5-CB8F-EB82-A60275C65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0F04F7-B776-E4CB-F594-E3FAD1C31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249BD-A150-877D-A26D-8A4B0DC93593}"/>
              </a:ext>
            </a:extLst>
          </p:cNvPr>
          <p:cNvSpPr>
            <a:spLocks noGrp="1"/>
          </p:cNvSpPr>
          <p:nvPr>
            <p:ph type="dt" sz="half" idx="10"/>
          </p:nvPr>
        </p:nvSpPr>
        <p:spPr/>
        <p:txBody>
          <a:bodyPr/>
          <a:lstStyle/>
          <a:p>
            <a:fld id="{CF991519-CD6E-4121-BA45-16CA2BEA6A01}" type="datetimeFigureOut">
              <a:rPr lang="en-US" smtClean="0"/>
              <a:t>1/31/2024</a:t>
            </a:fld>
            <a:endParaRPr lang="en-US" dirty="0"/>
          </a:p>
        </p:txBody>
      </p:sp>
      <p:sp>
        <p:nvSpPr>
          <p:cNvPr id="6" name="Footer Placeholder 5">
            <a:extLst>
              <a:ext uri="{FF2B5EF4-FFF2-40B4-BE49-F238E27FC236}">
                <a16:creationId xmlns:a16="http://schemas.microsoft.com/office/drawing/2014/main" id="{BA006C9D-E0A9-9483-B501-FEF7DA33F0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C9B340-506F-5D25-9543-3E64E03B8A8D}"/>
              </a:ext>
            </a:extLst>
          </p:cNvPr>
          <p:cNvSpPr>
            <a:spLocks noGrp="1"/>
          </p:cNvSpPr>
          <p:nvPr>
            <p:ph type="sldNum" sz="quarter" idx="12"/>
          </p:nvPr>
        </p:nvSpPr>
        <p:spPr/>
        <p:txBody>
          <a:bodyPr/>
          <a:lstStyle/>
          <a:p>
            <a:fld id="{0118168D-CB8A-4164-BF9E-D8D9044CE181}" type="slidenum">
              <a:rPr lang="en-US" smtClean="0"/>
              <a:t>‹#›</a:t>
            </a:fld>
            <a:endParaRPr lang="en-US" dirty="0"/>
          </a:p>
        </p:txBody>
      </p:sp>
    </p:spTree>
    <p:extLst>
      <p:ext uri="{BB962C8B-B14F-4D97-AF65-F5344CB8AC3E}">
        <p14:creationId xmlns:p14="http://schemas.microsoft.com/office/powerpoint/2010/main" val="63196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57DFA-00A9-D3D0-2333-0D101C328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94AABA-736D-1A6D-84BE-21FEA6F68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1D0DD-525E-59E3-ABC3-04E2C1DE3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91519-CD6E-4121-BA45-16CA2BEA6A01}" type="datetimeFigureOut">
              <a:rPr lang="en-US" smtClean="0"/>
              <a:t>1/31/2024</a:t>
            </a:fld>
            <a:endParaRPr lang="en-US" dirty="0"/>
          </a:p>
        </p:txBody>
      </p:sp>
      <p:sp>
        <p:nvSpPr>
          <p:cNvPr id="5" name="Footer Placeholder 4">
            <a:extLst>
              <a:ext uri="{FF2B5EF4-FFF2-40B4-BE49-F238E27FC236}">
                <a16:creationId xmlns:a16="http://schemas.microsoft.com/office/drawing/2014/main" id="{1F1476C6-F7C3-751C-DDE3-6EE1AD8B7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C3D98E5-ACFE-9EE0-B99E-8E67007BD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8168D-CB8A-4164-BF9E-D8D9044CE181}" type="slidenum">
              <a:rPr lang="en-US" smtClean="0"/>
              <a:t>‹#›</a:t>
            </a:fld>
            <a:endParaRPr lang="en-US" dirty="0"/>
          </a:p>
        </p:txBody>
      </p:sp>
    </p:spTree>
    <p:extLst>
      <p:ext uri="{BB962C8B-B14F-4D97-AF65-F5344CB8AC3E}">
        <p14:creationId xmlns:p14="http://schemas.microsoft.com/office/powerpoint/2010/main" val="1835355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A75925B-B5AB-9595-B635-95CD3350CE4C}"/>
              </a:ext>
            </a:extLst>
          </p:cNvPr>
          <p:cNvSpPr/>
          <p:nvPr/>
        </p:nvSpPr>
        <p:spPr>
          <a:xfrm>
            <a:off x="814682" y="680677"/>
            <a:ext cx="10562635" cy="4339650"/>
          </a:xfrm>
          <a:prstGeom prst="rect">
            <a:avLst/>
          </a:prstGeom>
          <a:noFill/>
        </p:spPr>
        <p:txBody>
          <a:bodyPr wrap="none" lIns="91440" tIns="45720" rIns="91440" bIns="45720">
            <a:spAutoFit/>
          </a:bodyPr>
          <a:lstStyle/>
          <a:p>
            <a:pPr algn="ctr"/>
            <a:r>
              <a:rPr lang="en-US" sz="138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EMOTIONAL </a:t>
            </a:r>
          </a:p>
          <a:p>
            <a:pPr algn="ctr"/>
            <a:r>
              <a:rPr lang="en-US" sz="138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SPECTRUM</a:t>
            </a:r>
          </a:p>
        </p:txBody>
      </p:sp>
      <p:sp>
        <p:nvSpPr>
          <p:cNvPr id="4" name="TextBox 3">
            <a:extLst>
              <a:ext uri="{FF2B5EF4-FFF2-40B4-BE49-F238E27FC236}">
                <a16:creationId xmlns:a16="http://schemas.microsoft.com/office/drawing/2014/main" id="{53B0B7A9-A7F5-EE50-D78A-8C453925E035}"/>
              </a:ext>
            </a:extLst>
          </p:cNvPr>
          <p:cNvSpPr txBox="1"/>
          <p:nvPr/>
        </p:nvSpPr>
        <p:spPr>
          <a:xfrm>
            <a:off x="8098971" y="5488060"/>
            <a:ext cx="3629609" cy="1200329"/>
          </a:xfrm>
          <a:prstGeom prst="rect">
            <a:avLst/>
          </a:prstGeom>
          <a:noFill/>
        </p:spPr>
        <p:txBody>
          <a:bodyPr wrap="square" rtlCol="0">
            <a:spAutoFit/>
          </a:bodyPr>
          <a:lstStyle/>
          <a:p>
            <a:r>
              <a:rPr lang="en-US" sz="2400" b="1" dirty="0"/>
              <a:t>PEACE PROJECT PARTNERS:</a:t>
            </a:r>
          </a:p>
          <a:p>
            <a:r>
              <a:rPr lang="en-US" sz="2400" b="1" dirty="0"/>
              <a:t>- HEMADRI SINGH</a:t>
            </a:r>
          </a:p>
          <a:p>
            <a:r>
              <a:rPr lang="en-US" sz="2400" b="1" dirty="0"/>
              <a:t>- UNNATI VERMA</a:t>
            </a:r>
          </a:p>
        </p:txBody>
      </p:sp>
    </p:spTree>
    <p:extLst>
      <p:ext uri="{BB962C8B-B14F-4D97-AF65-F5344CB8AC3E}">
        <p14:creationId xmlns:p14="http://schemas.microsoft.com/office/powerpoint/2010/main" val="18326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EE612B61-7A33-6FC4-D731-13A96F79E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3" y="2263613"/>
            <a:ext cx="3728513" cy="4469361"/>
          </a:xfrm>
          <a:prstGeom prst="rect">
            <a:avLst/>
          </a:prstGeom>
        </p:spPr>
      </p:pic>
      <p:pic>
        <p:nvPicPr>
          <p:cNvPr id="18" name="Picture 17">
            <a:extLst>
              <a:ext uri="{FF2B5EF4-FFF2-40B4-BE49-F238E27FC236}">
                <a16:creationId xmlns:a16="http://schemas.microsoft.com/office/drawing/2014/main" id="{06704BD0-8A2E-0918-461A-E28A16EA1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421" y="2263613"/>
            <a:ext cx="3532544" cy="4469362"/>
          </a:xfrm>
          <a:prstGeom prst="rect">
            <a:avLst/>
          </a:prstGeom>
        </p:spPr>
      </p:pic>
      <p:sp>
        <p:nvSpPr>
          <p:cNvPr id="21" name="Rectangle 20">
            <a:extLst>
              <a:ext uri="{FF2B5EF4-FFF2-40B4-BE49-F238E27FC236}">
                <a16:creationId xmlns:a16="http://schemas.microsoft.com/office/drawing/2014/main" id="{82449FBF-8D9B-7776-47C6-BBD99C880D6A}"/>
              </a:ext>
            </a:extLst>
          </p:cNvPr>
          <p:cNvSpPr/>
          <p:nvPr/>
        </p:nvSpPr>
        <p:spPr>
          <a:xfrm>
            <a:off x="441521" y="1155617"/>
            <a:ext cx="2985796" cy="1107996"/>
          </a:xfrm>
          <a:prstGeom prst="rect">
            <a:avLst/>
          </a:prstGeom>
          <a:noFill/>
        </p:spPr>
        <p:txBody>
          <a:bodyPr wrap="square" lIns="91440" tIns="45720" rIns="91440" bIns="45720">
            <a:spAutoFit/>
          </a:bodyPr>
          <a:lstStyle/>
          <a:p>
            <a:pPr algn="ctr"/>
            <a:r>
              <a:rPr lang="en-US" sz="6600" b="1" dirty="0">
                <a:ln w="9525">
                  <a:solidFill>
                    <a:schemeClr val="bg1"/>
                  </a:solidFill>
                  <a:prstDash val="solid"/>
                </a:ln>
                <a:solidFill>
                  <a:schemeClr val="bg1">
                    <a:lumMod val="50000"/>
                  </a:schemeClr>
                </a:solidFill>
                <a:effectLst>
                  <a:outerShdw blurRad="12700" dist="38100" dir="2700000" algn="tl" rotWithShape="0">
                    <a:schemeClr val="accent5">
                      <a:lumMod val="60000"/>
                      <a:lumOff val="40000"/>
                    </a:schemeClr>
                  </a:outerShdw>
                </a:effectLst>
              </a:rPr>
              <a:t>LONELY</a:t>
            </a:r>
            <a:endParaRPr lang="en-US" sz="5400" b="1" cap="none" spc="0" dirty="0">
              <a:ln w="0"/>
              <a:solidFill>
                <a:schemeClr val="bg1">
                  <a:lumMod val="50000"/>
                </a:schemeClr>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569D0DBD-F729-9592-23E4-E66F673C4B3E}"/>
              </a:ext>
            </a:extLst>
          </p:cNvPr>
          <p:cNvSpPr/>
          <p:nvPr/>
        </p:nvSpPr>
        <p:spPr>
          <a:xfrm>
            <a:off x="8966647" y="1155617"/>
            <a:ext cx="2836506" cy="1107996"/>
          </a:xfrm>
          <a:prstGeom prst="rect">
            <a:avLst/>
          </a:prstGeom>
          <a:noFill/>
        </p:spPr>
        <p:txBody>
          <a:bodyPr wrap="square" lIns="91440" tIns="45720" rIns="91440" bIns="45720">
            <a:spAutoFit/>
          </a:bodyPr>
          <a:lstStyle/>
          <a:p>
            <a:pPr algn="ctr"/>
            <a:r>
              <a:rPr lang="en-US" sz="6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ANGER</a:t>
            </a:r>
            <a:endParaRPr lang="en-US" sz="5400" b="1" cap="none" spc="0" dirty="0">
              <a:ln w="0"/>
              <a:solidFill>
                <a:srgbClr val="C00000"/>
              </a:solidFill>
              <a:effectLst>
                <a:outerShdw blurRad="38100" dist="19050" dir="2700000" algn="tl" rotWithShape="0">
                  <a:schemeClr val="dk1">
                    <a:alpha val="40000"/>
                  </a:schemeClr>
                </a:outerShdw>
              </a:effectLst>
            </a:endParaRPr>
          </a:p>
        </p:txBody>
      </p:sp>
      <p:pic>
        <p:nvPicPr>
          <p:cNvPr id="24" name="Picture 23">
            <a:extLst>
              <a:ext uri="{FF2B5EF4-FFF2-40B4-BE49-F238E27FC236}">
                <a16:creationId xmlns:a16="http://schemas.microsoft.com/office/drawing/2014/main" id="{797BBD83-B6BC-9509-19BA-62936DBF5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1570" y="2263613"/>
            <a:ext cx="3728513" cy="4411496"/>
          </a:xfrm>
          <a:prstGeom prst="rect">
            <a:avLst/>
          </a:prstGeom>
        </p:spPr>
      </p:pic>
      <p:sp>
        <p:nvSpPr>
          <p:cNvPr id="25" name="Rectangle 24">
            <a:extLst>
              <a:ext uri="{FF2B5EF4-FFF2-40B4-BE49-F238E27FC236}">
                <a16:creationId xmlns:a16="http://schemas.microsoft.com/office/drawing/2014/main" id="{808B0460-802E-5E5B-BC27-19D26F4C7979}"/>
              </a:ext>
            </a:extLst>
          </p:cNvPr>
          <p:cNvSpPr/>
          <p:nvPr/>
        </p:nvSpPr>
        <p:spPr>
          <a:xfrm>
            <a:off x="4812924" y="1155617"/>
            <a:ext cx="2566152" cy="1107996"/>
          </a:xfrm>
          <a:prstGeom prst="rect">
            <a:avLst/>
          </a:prstGeom>
          <a:noFill/>
        </p:spPr>
        <p:txBody>
          <a:bodyPr wrap="none" lIns="91440" tIns="45720" rIns="91440" bIns="45720">
            <a:spAutoFit/>
          </a:bodyPr>
          <a:lstStyle/>
          <a:p>
            <a:pPr algn="ctr"/>
            <a:r>
              <a:rPr lang="en-US" sz="66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rPr>
              <a:t>HAPPY</a:t>
            </a:r>
            <a:endParaRPr lang="en-US" sz="5400" b="1" cap="none" spc="0" dirty="0">
              <a:ln w="0"/>
              <a:solidFill>
                <a:srgbClr val="FFC000"/>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14D606A6-114D-030C-5F54-E1B8FFA93BC4}"/>
              </a:ext>
            </a:extLst>
          </p:cNvPr>
          <p:cNvSpPr/>
          <p:nvPr/>
        </p:nvSpPr>
        <p:spPr>
          <a:xfrm>
            <a:off x="3826439" y="0"/>
            <a:ext cx="4418774" cy="1200329"/>
          </a:xfrm>
          <a:prstGeom prst="rect">
            <a:avLst/>
          </a:prstGeom>
          <a:noFill/>
        </p:spPr>
        <p:txBody>
          <a:bodyPr wrap="none" lIns="91440" tIns="45720" rIns="91440" bIns="45720">
            <a:spAutoFit/>
          </a:bodyPr>
          <a:lstStyle/>
          <a:p>
            <a:pPr algn="ctr"/>
            <a:r>
              <a:rPr lang="en-US" sz="7200" b="1" dirty="0">
                <a:ln w="9525">
                  <a:solidFill>
                    <a:schemeClr val="bg1"/>
                  </a:solidFill>
                  <a:prstDash val="solid"/>
                </a:ln>
                <a:effectLst>
                  <a:outerShdw blurRad="12700" dist="38100" dir="2700000" algn="tl" rotWithShape="0">
                    <a:schemeClr val="bg1">
                      <a:lumMod val="50000"/>
                    </a:schemeClr>
                  </a:outerShdw>
                </a:effectLst>
              </a:rPr>
              <a:t>EMOTIONS</a:t>
            </a:r>
            <a:endParaRPr lang="en-US" sz="72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184638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D1CFB0A-DA78-31F0-4DD9-1E3804C24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21" y="0"/>
            <a:ext cx="2497398" cy="4205384"/>
          </a:xfrm>
          <a:prstGeom prst="rect">
            <a:avLst/>
          </a:prstGeom>
        </p:spPr>
      </p:pic>
      <p:pic>
        <p:nvPicPr>
          <p:cNvPr id="6" name="Picture 5">
            <a:extLst>
              <a:ext uri="{FF2B5EF4-FFF2-40B4-BE49-F238E27FC236}">
                <a16:creationId xmlns:a16="http://schemas.microsoft.com/office/drawing/2014/main" id="{F829B2D0-D1F1-F92D-E4C9-10C5E32C8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811" y="-1"/>
            <a:ext cx="3200984" cy="4205385"/>
          </a:xfrm>
          <a:prstGeom prst="rect">
            <a:avLst/>
          </a:prstGeom>
        </p:spPr>
      </p:pic>
      <p:pic>
        <p:nvPicPr>
          <p:cNvPr id="8" name="Picture 7">
            <a:extLst>
              <a:ext uri="{FF2B5EF4-FFF2-40B4-BE49-F238E27FC236}">
                <a16:creationId xmlns:a16="http://schemas.microsoft.com/office/drawing/2014/main" id="{6825D67F-116C-8B72-5483-02E10DDC9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440" y="0"/>
            <a:ext cx="5755723" cy="4207911"/>
          </a:xfrm>
          <a:prstGeom prst="rect">
            <a:avLst/>
          </a:prstGeom>
        </p:spPr>
      </p:pic>
      <p:sp>
        <p:nvSpPr>
          <p:cNvPr id="9" name="TextBox 8">
            <a:extLst>
              <a:ext uri="{FF2B5EF4-FFF2-40B4-BE49-F238E27FC236}">
                <a16:creationId xmlns:a16="http://schemas.microsoft.com/office/drawing/2014/main" id="{327F31CE-9954-ABDB-665E-D7F3AA8ADC01}"/>
              </a:ext>
            </a:extLst>
          </p:cNvPr>
          <p:cNvSpPr txBox="1"/>
          <p:nvPr/>
        </p:nvSpPr>
        <p:spPr>
          <a:xfrm>
            <a:off x="3135087" y="4205384"/>
            <a:ext cx="5150498" cy="1569660"/>
          </a:xfrm>
          <a:prstGeom prst="rect">
            <a:avLst/>
          </a:prstGeom>
          <a:noFill/>
        </p:spPr>
        <p:txBody>
          <a:bodyPr wrap="square" rtlCol="0">
            <a:spAutoFit/>
          </a:bodyPr>
          <a:lstStyle/>
          <a:p>
            <a:pPr algn="ctr"/>
            <a:r>
              <a:rPr lang="en-US" sz="2400" b="1" i="0" dirty="0">
                <a:effectLst/>
                <a:latin typeface="Arial Black" panose="020B0A04020102020204" pitchFamily="34" charset="0"/>
              </a:rPr>
              <a:t>“Guernica” </a:t>
            </a:r>
          </a:p>
          <a:p>
            <a:r>
              <a:rPr lang="en-US" sz="2400" b="1" dirty="0">
                <a:latin typeface="Arial Black" panose="020B0A04020102020204" pitchFamily="34" charset="0"/>
              </a:rPr>
              <a:t>R</a:t>
            </a:r>
            <a:r>
              <a:rPr lang="en-US" sz="2400" b="1" i="0" dirty="0">
                <a:effectLst/>
                <a:latin typeface="Arial Black" panose="020B0A04020102020204" pitchFamily="34" charset="0"/>
              </a:rPr>
              <a:t>eflects the aftermath of the Bombings of Guernica city</a:t>
            </a:r>
          </a:p>
          <a:p>
            <a:r>
              <a:rPr lang="en-US" sz="2400" b="1" dirty="0">
                <a:latin typeface="Arial Black" panose="020B0A04020102020204" pitchFamily="34" charset="0"/>
              </a:rPr>
              <a:t>                       - </a:t>
            </a:r>
            <a:r>
              <a:rPr lang="en-US" sz="2400" b="0" i="0" dirty="0">
                <a:effectLst/>
                <a:latin typeface="Arial Black" panose="020B0A04020102020204" pitchFamily="34" charset="0"/>
              </a:rPr>
              <a:t>Pablo Picasso</a:t>
            </a:r>
            <a:endParaRPr lang="en-US" sz="2400" b="1" i="0" dirty="0">
              <a:effectLst/>
              <a:latin typeface="Arial Black" panose="020B0A04020102020204" pitchFamily="34" charset="0"/>
            </a:endParaRPr>
          </a:p>
        </p:txBody>
      </p:sp>
      <p:sp>
        <p:nvSpPr>
          <p:cNvPr id="10" name="TextBox 9">
            <a:extLst>
              <a:ext uri="{FF2B5EF4-FFF2-40B4-BE49-F238E27FC236}">
                <a16:creationId xmlns:a16="http://schemas.microsoft.com/office/drawing/2014/main" id="{F3C5B08D-0240-E615-1A56-BF5A2E639AC0}"/>
              </a:ext>
            </a:extLst>
          </p:cNvPr>
          <p:cNvSpPr txBox="1"/>
          <p:nvPr/>
        </p:nvSpPr>
        <p:spPr>
          <a:xfrm>
            <a:off x="8757753" y="4214715"/>
            <a:ext cx="3334041" cy="2154436"/>
          </a:xfrm>
          <a:prstGeom prst="rect">
            <a:avLst/>
          </a:prstGeom>
          <a:noFill/>
        </p:spPr>
        <p:txBody>
          <a:bodyPr wrap="square" rtlCol="0">
            <a:spAutoFit/>
          </a:bodyPr>
          <a:lstStyle/>
          <a:p>
            <a:pPr algn="ctr"/>
            <a:r>
              <a:rPr lang="en-US" sz="2400" b="1" i="0" dirty="0">
                <a:effectLst/>
                <a:latin typeface="Arial Black" panose="020B0A04020102020204" pitchFamily="34" charset="0"/>
              </a:rPr>
              <a:t>“The Scream” </a:t>
            </a:r>
          </a:p>
          <a:p>
            <a:pPr algn="l"/>
            <a:r>
              <a:rPr lang="en-US" sz="2200" b="1" i="0" dirty="0">
                <a:effectLst/>
                <a:latin typeface="Arial Black" panose="020B0A04020102020204" pitchFamily="34" charset="0"/>
              </a:rPr>
              <a:t>Munch had sensed </a:t>
            </a:r>
            <a:r>
              <a:rPr lang="en-US" sz="2200" b="1" dirty="0">
                <a:latin typeface="Arial Black" panose="020B0A04020102020204" pitchFamily="34" charset="0"/>
              </a:rPr>
              <a:t>A SCREAM </a:t>
            </a:r>
            <a:r>
              <a:rPr lang="en-US" sz="2200" b="1" i="0" dirty="0">
                <a:effectLst/>
                <a:latin typeface="Arial Black" panose="020B0A04020102020204" pitchFamily="34" charset="0"/>
              </a:rPr>
              <a:t>as he walked down along a path one evening</a:t>
            </a:r>
          </a:p>
          <a:p>
            <a:r>
              <a:rPr lang="en-US" sz="2200" b="1" i="0" dirty="0">
                <a:effectLst/>
                <a:latin typeface="Arial Black" panose="020B0A04020102020204" pitchFamily="34" charset="0"/>
              </a:rPr>
              <a:t>- Edward Munch</a:t>
            </a:r>
          </a:p>
        </p:txBody>
      </p:sp>
      <p:sp>
        <p:nvSpPr>
          <p:cNvPr id="11" name="TextBox 10">
            <a:extLst>
              <a:ext uri="{FF2B5EF4-FFF2-40B4-BE49-F238E27FC236}">
                <a16:creationId xmlns:a16="http://schemas.microsoft.com/office/drawing/2014/main" id="{F04C8DE4-64FB-5526-9B2D-A80BEE9EB975}"/>
              </a:ext>
            </a:extLst>
          </p:cNvPr>
          <p:cNvSpPr txBox="1"/>
          <p:nvPr/>
        </p:nvSpPr>
        <p:spPr>
          <a:xfrm>
            <a:off x="100206" y="4230103"/>
            <a:ext cx="2736303" cy="1938992"/>
          </a:xfrm>
          <a:prstGeom prst="rect">
            <a:avLst/>
          </a:prstGeom>
          <a:noFill/>
        </p:spPr>
        <p:txBody>
          <a:bodyPr wrap="square" rtlCol="0">
            <a:spAutoFit/>
          </a:bodyPr>
          <a:lstStyle/>
          <a:p>
            <a:r>
              <a:rPr lang="en-US" sz="2400" i="0" dirty="0">
                <a:effectLst/>
                <a:latin typeface="Arial Black" panose="020B0A04020102020204" pitchFamily="34" charset="0"/>
              </a:rPr>
              <a:t>  “Mona Lisa” </a:t>
            </a:r>
            <a:r>
              <a:rPr lang="en-US" i="0" dirty="0">
                <a:effectLst/>
                <a:latin typeface="Arial Black" panose="020B0A04020102020204" pitchFamily="34" charset="0"/>
              </a:rPr>
              <a:t>Commissioned in order to celebrate the birth of a baby boy!</a:t>
            </a:r>
          </a:p>
          <a:p>
            <a:r>
              <a:rPr lang="en-US" dirty="0">
                <a:latin typeface="Arial Black" panose="020B0A04020102020204" pitchFamily="34" charset="0"/>
              </a:rPr>
              <a:t>- Leonardo da Vinci</a:t>
            </a:r>
            <a:r>
              <a:rPr lang="en-US" sz="2400" dirty="0">
                <a:latin typeface="Arial Black" panose="020B0A04020102020204" pitchFamily="34" charset="0"/>
              </a:rPr>
              <a:t> </a:t>
            </a:r>
          </a:p>
        </p:txBody>
      </p:sp>
      <p:sp>
        <p:nvSpPr>
          <p:cNvPr id="12" name="TextBox 11">
            <a:extLst>
              <a:ext uri="{FF2B5EF4-FFF2-40B4-BE49-F238E27FC236}">
                <a16:creationId xmlns:a16="http://schemas.microsoft.com/office/drawing/2014/main" id="{DB7C4C29-545B-DEB1-8ECD-D33F6BDDF941}"/>
              </a:ext>
            </a:extLst>
          </p:cNvPr>
          <p:cNvSpPr txBox="1"/>
          <p:nvPr/>
        </p:nvSpPr>
        <p:spPr>
          <a:xfrm>
            <a:off x="9229823" y="6405666"/>
            <a:ext cx="2389899" cy="461665"/>
          </a:xfrm>
          <a:prstGeom prst="rect">
            <a:avLst/>
          </a:prstGeom>
          <a:noFill/>
        </p:spPr>
        <p:txBody>
          <a:bodyPr wrap="square" rtlCol="0">
            <a:spAutoFit/>
          </a:bodyPr>
          <a:lstStyle/>
          <a:p>
            <a:r>
              <a:rPr lang="en-US" sz="2400" b="1" dirty="0">
                <a:solidFill>
                  <a:srgbClr val="7030A0"/>
                </a:solidFill>
                <a:latin typeface="Arial Black" panose="020B0A04020102020204" pitchFamily="34" charset="0"/>
              </a:rPr>
              <a:t>EXPERIENCE</a:t>
            </a:r>
          </a:p>
        </p:txBody>
      </p:sp>
      <p:sp>
        <p:nvSpPr>
          <p:cNvPr id="13" name="TextBox 12">
            <a:extLst>
              <a:ext uri="{FF2B5EF4-FFF2-40B4-BE49-F238E27FC236}">
                <a16:creationId xmlns:a16="http://schemas.microsoft.com/office/drawing/2014/main" id="{1AF99EF5-0231-E39C-8487-7BF1B12D0C0E}"/>
              </a:ext>
            </a:extLst>
          </p:cNvPr>
          <p:cNvSpPr txBox="1"/>
          <p:nvPr/>
        </p:nvSpPr>
        <p:spPr>
          <a:xfrm>
            <a:off x="5062782" y="6369151"/>
            <a:ext cx="1940768" cy="461665"/>
          </a:xfrm>
          <a:prstGeom prst="rect">
            <a:avLst/>
          </a:prstGeom>
          <a:noFill/>
        </p:spPr>
        <p:txBody>
          <a:bodyPr wrap="square" rtlCol="0">
            <a:spAutoFit/>
          </a:bodyPr>
          <a:lstStyle/>
          <a:p>
            <a:r>
              <a:rPr lang="en-US" sz="2400" b="1" dirty="0">
                <a:solidFill>
                  <a:schemeClr val="tx1">
                    <a:lumMod val="85000"/>
                    <a:lumOff val="15000"/>
                  </a:schemeClr>
                </a:solidFill>
                <a:latin typeface="Arial Black" panose="020B0A04020102020204" pitchFamily="34" charset="0"/>
              </a:rPr>
              <a:t>DISASTER</a:t>
            </a:r>
          </a:p>
        </p:txBody>
      </p:sp>
      <p:sp>
        <p:nvSpPr>
          <p:cNvPr id="14" name="TextBox 13">
            <a:extLst>
              <a:ext uri="{FF2B5EF4-FFF2-40B4-BE49-F238E27FC236}">
                <a16:creationId xmlns:a16="http://schemas.microsoft.com/office/drawing/2014/main" id="{B5AAC8CB-7D3A-99C7-081E-FEE6C5B1643C}"/>
              </a:ext>
            </a:extLst>
          </p:cNvPr>
          <p:cNvSpPr txBox="1"/>
          <p:nvPr/>
        </p:nvSpPr>
        <p:spPr>
          <a:xfrm>
            <a:off x="165521" y="6407431"/>
            <a:ext cx="2662919" cy="461665"/>
          </a:xfrm>
          <a:prstGeom prst="rect">
            <a:avLst/>
          </a:prstGeom>
          <a:noFill/>
        </p:spPr>
        <p:txBody>
          <a:bodyPr wrap="square" rtlCol="0">
            <a:spAutoFit/>
          </a:bodyPr>
          <a:lstStyle/>
          <a:p>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CELEBRATION</a:t>
            </a:r>
            <a:endParaRPr lang="en-US" sz="2400" dirty="0"/>
          </a:p>
        </p:txBody>
      </p:sp>
    </p:spTree>
    <p:extLst>
      <p:ext uri="{BB962C8B-B14F-4D97-AF65-F5344CB8AC3E}">
        <p14:creationId xmlns:p14="http://schemas.microsoft.com/office/powerpoint/2010/main" val="13853345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61E77A0-A666-2BFB-61D2-64CBF706F41F}"/>
              </a:ext>
            </a:extLst>
          </p:cNvPr>
          <p:cNvSpPr/>
          <p:nvPr/>
        </p:nvSpPr>
        <p:spPr>
          <a:xfrm>
            <a:off x="2503478" y="252127"/>
            <a:ext cx="7185044" cy="1754326"/>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WHAT COULD WE DO </a:t>
            </a:r>
          </a:p>
          <a:p>
            <a:pPr algn="ctr"/>
            <a:r>
              <a:rPr lang="en-US" sz="5400" b="1" cap="none" spc="0" dirty="0">
                <a:ln w="0"/>
                <a:solidFill>
                  <a:schemeClr val="tx1"/>
                </a:solidFill>
                <a:effectLst>
                  <a:outerShdw blurRad="38100" dist="19050" dir="2700000" algn="tl" rotWithShape="0">
                    <a:schemeClr val="dk1">
                      <a:alpha val="40000"/>
                    </a:schemeClr>
                  </a:outerShdw>
                </a:effectLst>
              </a:rPr>
              <a:t>DIFFERNTLY NEXT TIME?</a:t>
            </a:r>
          </a:p>
        </p:txBody>
      </p:sp>
      <p:sp>
        <p:nvSpPr>
          <p:cNvPr id="5" name="TextBox 4">
            <a:extLst>
              <a:ext uri="{FF2B5EF4-FFF2-40B4-BE49-F238E27FC236}">
                <a16:creationId xmlns:a16="http://schemas.microsoft.com/office/drawing/2014/main" id="{3FE46652-957B-5F40-62DC-6BA59088D727}"/>
              </a:ext>
            </a:extLst>
          </p:cNvPr>
          <p:cNvSpPr txBox="1"/>
          <p:nvPr/>
        </p:nvSpPr>
        <p:spPr>
          <a:xfrm>
            <a:off x="1113453" y="2529168"/>
            <a:ext cx="9965094" cy="3600986"/>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Things which we can do differently next time:-</a:t>
            </a:r>
          </a:p>
          <a:p>
            <a:pPr marL="285750" indent="-285750">
              <a:buFont typeface="Arial" panose="020B0604020202020204" pitchFamily="34" charset="0"/>
              <a:buChar char="•"/>
            </a:pPr>
            <a:r>
              <a:rPr lang="en-US" sz="2800" dirty="0">
                <a:latin typeface="Cambria" panose="02040503050406030204" pitchFamily="18" charset="0"/>
                <a:ea typeface="Cambria" panose="02040503050406030204" pitchFamily="18" charset="0"/>
              </a:rPr>
              <a:t>Give them different shapes, drawings etc along with more shades of colours.</a:t>
            </a:r>
          </a:p>
          <a:p>
            <a:pPr marL="285750" indent="-285750">
              <a:buFont typeface="Arial" panose="020B0604020202020204" pitchFamily="34" charset="0"/>
              <a:buChar char="•"/>
            </a:pPr>
            <a:r>
              <a:rPr lang="en-US" sz="2800" dirty="0">
                <a:latin typeface="Cambria" panose="02040503050406030204" pitchFamily="18" charset="0"/>
                <a:ea typeface="Cambria" panose="02040503050406030204" pitchFamily="18" charset="0"/>
              </a:rPr>
              <a:t>Ask them to draw anything they like.</a:t>
            </a:r>
          </a:p>
          <a:p>
            <a:pPr marL="285750" indent="-285750">
              <a:buFont typeface="Arial" panose="020B0604020202020204" pitchFamily="34" charset="0"/>
              <a:buChar char="•"/>
            </a:pPr>
            <a:r>
              <a:rPr lang="en-US" sz="2800" dirty="0">
                <a:latin typeface="Cambria" panose="02040503050406030204" pitchFamily="18" charset="0"/>
                <a:ea typeface="Cambria" panose="02040503050406030204" pitchFamily="18" charset="0"/>
              </a:rPr>
              <a:t>Have a larger group of subjects to perform and spread the idea of expressing to heal oneself.</a:t>
            </a:r>
          </a:p>
          <a:p>
            <a:pPr marL="285750" indent="-285750">
              <a:buFont typeface="Arial" panose="020B0604020202020204" pitchFamily="34" charset="0"/>
              <a:buChar char="•"/>
            </a:pPr>
            <a:r>
              <a:rPr lang="en-US" sz="2800" dirty="0">
                <a:latin typeface="Cambria" panose="02040503050406030204" pitchFamily="18" charset="0"/>
                <a:ea typeface="Cambria" panose="02040503050406030204" pitchFamily="18" charset="0"/>
              </a:rPr>
              <a:t>Having name what they are feeling first and then choose a specific colour which represents that colour.</a:t>
            </a:r>
          </a:p>
        </p:txBody>
      </p:sp>
    </p:spTree>
    <p:extLst>
      <p:ext uri="{BB962C8B-B14F-4D97-AF65-F5344CB8AC3E}">
        <p14:creationId xmlns:p14="http://schemas.microsoft.com/office/powerpoint/2010/main" val="348495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EA0A49E-5653-1AC4-D421-29DA131AB6D4}"/>
              </a:ext>
            </a:extLst>
          </p:cNvPr>
          <p:cNvSpPr/>
          <p:nvPr/>
        </p:nvSpPr>
        <p:spPr>
          <a:xfrm>
            <a:off x="1374012" y="252127"/>
            <a:ext cx="9835899" cy="1754326"/>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WHAT DID WE TAKE AWAY FROM </a:t>
            </a:r>
          </a:p>
          <a:p>
            <a:pPr algn="ctr"/>
            <a:r>
              <a:rPr lang="en-US" sz="5400" b="1" dirty="0">
                <a:ln w="0"/>
                <a:effectLst>
                  <a:outerShdw blurRad="38100" dist="19050" dir="2700000" algn="tl" rotWithShape="0">
                    <a:schemeClr val="dk1">
                      <a:alpha val="40000"/>
                    </a:schemeClr>
                  </a:outerShdw>
                </a:effectLst>
              </a:rPr>
              <a:t>THIS EXPERIENCE</a:t>
            </a:r>
            <a:r>
              <a:rPr lang="en-US" sz="5400" b="1" cap="none" spc="0" dirty="0">
                <a:ln w="0"/>
                <a:solidFill>
                  <a:schemeClr val="tx1"/>
                </a:solidFill>
                <a:effectLst>
                  <a:outerShdw blurRad="38100" dist="19050" dir="2700000" algn="tl" rotWithShape="0">
                    <a:schemeClr val="dk1">
                      <a:alpha val="40000"/>
                    </a:schemeClr>
                  </a:outerShdw>
                </a:effectLst>
              </a:rPr>
              <a:t>?</a:t>
            </a:r>
          </a:p>
        </p:txBody>
      </p:sp>
      <p:sp>
        <p:nvSpPr>
          <p:cNvPr id="4" name="TextBox 3">
            <a:extLst>
              <a:ext uri="{FF2B5EF4-FFF2-40B4-BE49-F238E27FC236}">
                <a16:creationId xmlns:a16="http://schemas.microsoft.com/office/drawing/2014/main" id="{F15106D4-C60E-A954-049F-B8ECFC0E0853}"/>
              </a:ext>
            </a:extLst>
          </p:cNvPr>
          <p:cNvSpPr txBox="1"/>
          <p:nvPr/>
        </p:nvSpPr>
        <p:spPr>
          <a:xfrm>
            <a:off x="936171" y="2146042"/>
            <a:ext cx="10319657" cy="4154984"/>
          </a:xfrm>
          <a:prstGeom prst="rect">
            <a:avLst/>
          </a:prstGeom>
          <a:noFill/>
        </p:spPr>
        <p:txBody>
          <a:bodyPr wrap="square" rtlCol="0">
            <a:spAutoFit/>
          </a:bodyPr>
          <a:lstStyle/>
          <a:p>
            <a:r>
              <a:rPr lang="en-US" sz="2200" b="1" dirty="0">
                <a:latin typeface="Cambria" panose="02040503050406030204" pitchFamily="18" charset="0"/>
                <a:ea typeface="Cambria" panose="02040503050406030204" pitchFamily="18" charset="0"/>
              </a:rPr>
              <a:t>The points that we take away from this experience are:-</a:t>
            </a:r>
          </a:p>
          <a:p>
            <a:pPr marL="285750"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 We learnt that right now, majority of our world’s population is not ready to accept and express what they are feeling.</a:t>
            </a:r>
          </a:p>
          <a:p>
            <a:pPr marL="285750"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They fear the fact that they will be judged. </a:t>
            </a:r>
          </a:p>
          <a:p>
            <a:pPr marL="285750"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The people are not able to distinguish what they are actually feeling.</a:t>
            </a:r>
          </a:p>
          <a:p>
            <a:pPr marL="285750"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They are not able to name what they feeling.</a:t>
            </a:r>
          </a:p>
          <a:p>
            <a:pPr marL="285750"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They confuse physical feelings like tired with psychological emotions like bored etc.</a:t>
            </a:r>
          </a:p>
          <a:p>
            <a:pPr marL="285750"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Most of the people don’t know proper ways of how to express themselves like they can open up to a closed one but if they have nobody they can reach/ try out other methods like journaling, dancing, singing etc, anything the person likes which brings him and makes him feel at ease. </a:t>
            </a:r>
          </a:p>
        </p:txBody>
      </p:sp>
    </p:spTree>
    <p:extLst>
      <p:ext uri="{BB962C8B-B14F-4D97-AF65-F5344CB8AC3E}">
        <p14:creationId xmlns:p14="http://schemas.microsoft.com/office/powerpoint/2010/main" val="140631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020CD2C-1E85-4930-28A9-38672812D909}"/>
              </a:ext>
            </a:extLst>
          </p:cNvPr>
          <p:cNvSpPr txBox="1"/>
          <p:nvPr/>
        </p:nvSpPr>
        <p:spPr>
          <a:xfrm>
            <a:off x="139959" y="709127"/>
            <a:ext cx="11933853"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In the future we wish that we help the people in understanding the importance of expressing themselves in anyway they feel free, comfortable, happy and ready to open up about it. They can express themselves in any form. Example:- through poetry, stories, art, dance, songs, diary writing or journaling, confessing or sharing about what you feel to your friends or close families. The best way is to talk and express yourself.</a:t>
            </a:r>
          </a:p>
          <a:p>
            <a:r>
              <a:rPr lang="en-US" sz="2400" dirty="0">
                <a:latin typeface="Cambria" panose="02040503050406030204" pitchFamily="18" charset="0"/>
                <a:ea typeface="Cambria" panose="02040503050406030204" pitchFamily="18" charset="0"/>
              </a:rPr>
              <a:t>And the only way to make the people understand is by discussing about it with them , mentioning the advantages that is provides you by lightening the burden you are carrying by not expressing and the disadvantages which are caused by you not sharing.</a:t>
            </a:r>
          </a:p>
          <a:p>
            <a:r>
              <a:rPr lang="en-US" sz="2400" dirty="0">
                <a:latin typeface="Cambria" panose="02040503050406030204" pitchFamily="18" charset="0"/>
                <a:ea typeface="Cambria" panose="02040503050406030204" pitchFamily="18" charset="0"/>
              </a:rPr>
              <a:t>One can hold seminars (which can be boring or can turn into a one- way talk show) so we need to make it more exciting, have small events like colour according to what you feel, build Legos into any shape you like, draw random things, talk about random stuff, write a poem and read it in the class or in front of a small audience and then take their feedback on how they felt after doing so. </a:t>
            </a:r>
          </a:p>
          <a:p>
            <a:r>
              <a:rPr lang="en-US" sz="2400" dirty="0">
                <a:latin typeface="Cambria" panose="02040503050406030204" pitchFamily="18" charset="0"/>
                <a:ea typeface="Cambria" panose="02040503050406030204" pitchFamily="18" charset="0"/>
              </a:rPr>
              <a:t>And we should mention that this is what is called expressing your true emotions and the feeling you get after doing so is freedom.</a:t>
            </a:r>
          </a:p>
        </p:txBody>
      </p:sp>
    </p:spTree>
    <p:extLst>
      <p:ext uri="{BB962C8B-B14F-4D97-AF65-F5344CB8AC3E}">
        <p14:creationId xmlns:p14="http://schemas.microsoft.com/office/powerpoint/2010/main" val="377679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56A066E-C059-2E44-C4E4-C915AC54E7E1}"/>
              </a:ext>
            </a:extLst>
          </p:cNvPr>
          <p:cNvSpPr/>
          <p:nvPr/>
        </p:nvSpPr>
        <p:spPr>
          <a:xfrm>
            <a:off x="708082" y="2105561"/>
            <a:ext cx="10775835" cy="2646878"/>
          </a:xfrm>
          <a:prstGeom prst="rect">
            <a:avLst/>
          </a:prstGeom>
          <a:noFill/>
        </p:spPr>
        <p:txBody>
          <a:bodyPr wrap="none" lIns="91440" tIns="45720" rIns="91440" bIns="45720">
            <a:spAutoFit/>
          </a:bodyPr>
          <a:lstStyle/>
          <a:p>
            <a:pPr algn="ctr"/>
            <a:r>
              <a:rPr lang="en-US" sz="16600" b="1" cap="none" spc="0" dirty="0">
                <a:ln w="0"/>
                <a:solidFill>
                  <a:schemeClr val="tx1"/>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12575625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7548166-D692-0FAA-D9E0-02E7A11F55DA}"/>
              </a:ext>
            </a:extLst>
          </p:cNvPr>
          <p:cNvSpPr txBox="1"/>
          <p:nvPr/>
        </p:nvSpPr>
        <p:spPr>
          <a:xfrm>
            <a:off x="1959634" y="488713"/>
            <a:ext cx="8272732" cy="1015663"/>
          </a:xfrm>
          <a:prstGeom prst="rect">
            <a:avLst/>
          </a:prstGeom>
          <a:noFill/>
        </p:spPr>
        <p:txBody>
          <a:bodyPr wrap="square" rtlCol="0">
            <a:spAutoFit/>
          </a:bodyPr>
          <a:lstStyle/>
          <a:p>
            <a:r>
              <a:rPr lang="en-IN" sz="6000" b="1" i="1" dirty="0">
                <a:latin typeface="Cambria" panose="02040503050406030204" pitchFamily="18" charset="0"/>
                <a:ea typeface="Cambria" panose="02040503050406030204" pitchFamily="18" charset="0"/>
              </a:rPr>
              <a:t>WHAT DID YOU PLAN?</a:t>
            </a:r>
          </a:p>
        </p:txBody>
      </p:sp>
      <p:sp>
        <p:nvSpPr>
          <p:cNvPr id="4" name="TextBox 3">
            <a:extLst>
              <a:ext uri="{FF2B5EF4-FFF2-40B4-BE49-F238E27FC236}">
                <a16:creationId xmlns:a16="http://schemas.microsoft.com/office/drawing/2014/main" id="{4847E664-544D-FC96-E25A-3B97C09ED451}"/>
              </a:ext>
            </a:extLst>
          </p:cNvPr>
          <p:cNvSpPr txBox="1"/>
          <p:nvPr/>
        </p:nvSpPr>
        <p:spPr>
          <a:xfrm>
            <a:off x="915837" y="1843799"/>
            <a:ext cx="9842359" cy="4401205"/>
          </a:xfrm>
          <a:prstGeom prst="rect">
            <a:avLst/>
          </a:prstGeom>
          <a:noFill/>
        </p:spPr>
        <p:txBody>
          <a:bodyPr wrap="square" rtlCol="0">
            <a:spAutoFit/>
          </a:bodyPr>
          <a:lstStyle/>
          <a:p>
            <a:r>
              <a:rPr lang="en-IN" sz="2800" dirty="0">
                <a:latin typeface="Cambria" panose="02040503050406030204" pitchFamily="18" charset="0"/>
                <a:ea typeface="Cambria" panose="02040503050406030204" pitchFamily="18" charset="0"/>
                <a:cs typeface="Leelawadee UI" panose="020B0502040204020203" pitchFamily="34" charset="-34"/>
              </a:rPr>
              <a:t>I Unnati and my peace partner Hemadri planned to enlighten people about their present emotions, by asking them to colour a circle as most of the people do not realise what they are actually feeling. As many people don’t know their true emotions and feelings and thus face difficulties in expressing their true self to others too. For instance people can not differentiate between aggression and frustration so its important to make the people aware </a:t>
            </a:r>
            <a:r>
              <a:rPr lang="en-IN" sz="2800" b="1" dirty="0">
                <a:latin typeface="Cambria" panose="02040503050406030204" pitchFamily="18" charset="0"/>
                <a:ea typeface="Cambria" panose="02040503050406030204" pitchFamily="18" charset="0"/>
                <a:cs typeface="Leelawadee UI" panose="020B0502040204020203" pitchFamily="34" charset="-34"/>
              </a:rPr>
              <a:t>IT’S OK TO FEEL SO.</a:t>
            </a:r>
          </a:p>
          <a:p>
            <a:endParaRPr lang="en-IN" sz="2800" dirty="0">
              <a:latin typeface="Cambria" panose="02040503050406030204" pitchFamily="18" charset="0"/>
              <a:ea typeface="Cambria" panose="02040503050406030204" pitchFamily="18" charset="0"/>
              <a:cs typeface="Leelawadee UI" panose="020B0502040204020203" pitchFamily="34" charset="-34"/>
            </a:endParaRPr>
          </a:p>
          <a:p>
            <a:pPr algn="ctr"/>
            <a:r>
              <a:rPr lang="en-IN" sz="2800" b="1" u="sng" dirty="0">
                <a:latin typeface="Cambria" panose="02040503050406030204" pitchFamily="18" charset="0"/>
                <a:ea typeface="Cambria" panose="02040503050406030204" pitchFamily="18" charset="0"/>
                <a:cs typeface="Leelawadee UI" panose="020B0502040204020203" pitchFamily="34" charset="-34"/>
              </a:rPr>
              <a:t>“Nobody else can decide what something feels for you.”</a:t>
            </a:r>
          </a:p>
        </p:txBody>
      </p:sp>
    </p:spTree>
    <p:extLst>
      <p:ext uri="{BB962C8B-B14F-4D97-AF65-F5344CB8AC3E}">
        <p14:creationId xmlns:p14="http://schemas.microsoft.com/office/powerpoint/2010/main" val="249736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EF36DD0-2450-7DFE-2D31-1B23933A4144}"/>
              </a:ext>
            </a:extLst>
          </p:cNvPr>
          <p:cNvSpPr txBox="1"/>
          <p:nvPr/>
        </p:nvSpPr>
        <p:spPr>
          <a:xfrm>
            <a:off x="1747933" y="164526"/>
            <a:ext cx="8696131" cy="1569660"/>
          </a:xfrm>
          <a:prstGeom prst="rect">
            <a:avLst/>
          </a:prstGeom>
          <a:noFill/>
        </p:spPr>
        <p:txBody>
          <a:bodyPr wrap="square" rtlCol="0">
            <a:spAutoFit/>
          </a:bodyPr>
          <a:lstStyle/>
          <a:p>
            <a:pPr algn="ctr"/>
            <a:r>
              <a:rPr lang="en-IN" sz="4800" b="1" dirty="0">
                <a:latin typeface="Cambria" panose="02040503050406030204" pitchFamily="18" charset="0"/>
                <a:ea typeface="Cambria" panose="02040503050406030204" pitchFamily="18" charset="0"/>
              </a:rPr>
              <a:t>WHAT DO YOU WANT TO HAVE HAPPEN?</a:t>
            </a:r>
          </a:p>
        </p:txBody>
      </p:sp>
      <p:sp>
        <p:nvSpPr>
          <p:cNvPr id="5" name="TextBox 4">
            <a:extLst>
              <a:ext uri="{FF2B5EF4-FFF2-40B4-BE49-F238E27FC236}">
                <a16:creationId xmlns:a16="http://schemas.microsoft.com/office/drawing/2014/main" id="{3503FB9B-2136-1D3A-52D1-52A3F0C1FE4E}"/>
              </a:ext>
            </a:extLst>
          </p:cNvPr>
          <p:cNvSpPr txBox="1"/>
          <p:nvPr/>
        </p:nvSpPr>
        <p:spPr>
          <a:xfrm>
            <a:off x="946028" y="1898712"/>
            <a:ext cx="10299939" cy="3539430"/>
          </a:xfrm>
          <a:prstGeom prst="rect">
            <a:avLst/>
          </a:prstGeom>
          <a:noFill/>
        </p:spPr>
        <p:txBody>
          <a:bodyPr wrap="square" rtlCol="0">
            <a:spAutoFit/>
          </a:bodyPr>
          <a:lstStyle/>
          <a:p>
            <a:r>
              <a:rPr lang="en-IN" sz="2800" dirty="0">
                <a:latin typeface="Cambria" panose="02040503050406030204" pitchFamily="18" charset="0"/>
                <a:ea typeface="Cambria" panose="02040503050406030204" pitchFamily="18" charset="0"/>
                <a:cs typeface="Leelawadee UI" panose="020B0502040204020203" pitchFamily="34" charset="-34"/>
              </a:rPr>
              <a:t>We want people to be aware and be able to name their actual emotion, make them understand that how important it is to know what they are feeling and express it as we are promoting towards </a:t>
            </a:r>
            <a:r>
              <a:rPr lang="en-IN" sz="2800" b="1" dirty="0">
                <a:latin typeface="Cambria" panose="02040503050406030204" pitchFamily="18" charset="0"/>
                <a:ea typeface="Cambria" panose="02040503050406030204" pitchFamily="18" charset="0"/>
                <a:cs typeface="Leelawadee UI" panose="020B0502040204020203" pitchFamily="34" charset="-34"/>
              </a:rPr>
              <a:t>POSITIVE MENTAL HEALTH </a:t>
            </a:r>
            <a:r>
              <a:rPr lang="en-IN" sz="2800" dirty="0">
                <a:latin typeface="Cambria" panose="02040503050406030204" pitchFamily="18" charset="0"/>
                <a:ea typeface="Cambria" panose="02040503050406030204" pitchFamily="18" charset="0"/>
                <a:cs typeface="Leelawadee UI" panose="020B0502040204020203" pitchFamily="34" charset="-34"/>
              </a:rPr>
              <a:t>which would result in:-</a:t>
            </a:r>
          </a:p>
          <a:p>
            <a:endParaRPr lang="en-IN" sz="2800" dirty="0">
              <a:latin typeface="Cambria" panose="02040503050406030204" pitchFamily="18" charset="0"/>
              <a:ea typeface="Cambria" panose="02040503050406030204" pitchFamily="18" charset="0"/>
              <a:cs typeface="Leelawadee UI" panose="020B0502040204020203" pitchFamily="34" charset="-34"/>
            </a:endParaRPr>
          </a:p>
          <a:p>
            <a:pPr marL="457200" indent="-457200">
              <a:buAutoNum type="arabicPeriod"/>
            </a:pPr>
            <a:r>
              <a:rPr lang="en-IN" sz="2800" b="1" dirty="0">
                <a:latin typeface="Cambria" panose="02040503050406030204" pitchFamily="18" charset="0"/>
                <a:ea typeface="Cambria" panose="02040503050406030204" pitchFamily="18" charset="0"/>
                <a:cs typeface="Leelawadee UI" panose="020B0502040204020203" pitchFamily="34" charset="-34"/>
              </a:rPr>
              <a:t>Awareness</a:t>
            </a:r>
            <a:r>
              <a:rPr lang="en-IN" sz="2800" dirty="0">
                <a:latin typeface="Cambria" panose="02040503050406030204" pitchFamily="18" charset="0"/>
                <a:ea typeface="Cambria" panose="02040503050406030204" pitchFamily="18" charset="0"/>
                <a:cs typeface="Leelawadee UI" panose="020B0502040204020203" pitchFamily="34" charset="-34"/>
              </a:rPr>
              <a:t> (aware of your feelings)</a:t>
            </a:r>
          </a:p>
          <a:p>
            <a:pPr marL="457200" indent="-457200">
              <a:buAutoNum type="arabicPeriod"/>
            </a:pPr>
            <a:r>
              <a:rPr lang="en-IN" sz="2800" b="1" dirty="0">
                <a:latin typeface="Cambria" panose="02040503050406030204" pitchFamily="18" charset="0"/>
                <a:ea typeface="Cambria" panose="02040503050406030204" pitchFamily="18" charset="0"/>
                <a:cs typeface="Leelawadee UI" panose="020B0502040204020203" pitchFamily="34" charset="-34"/>
              </a:rPr>
              <a:t>Acceptance </a:t>
            </a:r>
            <a:r>
              <a:rPr lang="en-IN" sz="2800" dirty="0">
                <a:latin typeface="Cambria" panose="02040503050406030204" pitchFamily="18" charset="0"/>
                <a:ea typeface="Cambria" panose="02040503050406030204" pitchFamily="18" charset="0"/>
                <a:cs typeface="Leelawadee UI" panose="020B0502040204020203" pitchFamily="34" charset="-34"/>
              </a:rPr>
              <a:t>(accept your feelings)</a:t>
            </a:r>
          </a:p>
          <a:p>
            <a:pPr marL="457200" indent="-457200">
              <a:buAutoNum type="arabicPeriod"/>
            </a:pPr>
            <a:r>
              <a:rPr lang="en-IN" sz="2800" b="1" dirty="0">
                <a:latin typeface="Cambria" panose="02040503050406030204" pitchFamily="18" charset="0"/>
                <a:ea typeface="Cambria" panose="02040503050406030204" pitchFamily="18" charset="0"/>
                <a:cs typeface="Leelawadee UI" panose="020B0502040204020203" pitchFamily="34" charset="-34"/>
              </a:rPr>
              <a:t>Actions</a:t>
            </a:r>
            <a:r>
              <a:rPr lang="en-IN" sz="2800" dirty="0">
                <a:latin typeface="Cambria" panose="02040503050406030204" pitchFamily="18" charset="0"/>
                <a:ea typeface="Cambria" panose="02040503050406030204" pitchFamily="18" charset="0"/>
                <a:cs typeface="Leelawadee UI" panose="020B0502040204020203" pitchFamily="34" charset="-34"/>
              </a:rPr>
              <a:t> (or no actions)</a:t>
            </a:r>
          </a:p>
        </p:txBody>
      </p:sp>
    </p:spTree>
    <p:extLst>
      <p:ext uri="{BB962C8B-B14F-4D97-AF65-F5344CB8AC3E}">
        <p14:creationId xmlns:p14="http://schemas.microsoft.com/office/powerpoint/2010/main" val="332456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A64E696-20C6-B087-AB3F-B139549BBCBD}"/>
              </a:ext>
            </a:extLst>
          </p:cNvPr>
          <p:cNvSpPr txBox="1"/>
          <p:nvPr/>
        </p:nvSpPr>
        <p:spPr>
          <a:xfrm>
            <a:off x="565950" y="325635"/>
            <a:ext cx="11060099" cy="1015663"/>
          </a:xfrm>
          <a:prstGeom prst="rect">
            <a:avLst/>
          </a:prstGeom>
          <a:noFill/>
        </p:spPr>
        <p:txBody>
          <a:bodyPr wrap="square" rtlCol="0">
            <a:spAutoFit/>
          </a:bodyPr>
          <a:lstStyle/>
          <a:p>
            <a:pPr algn="ctr"/>
            <a:r>
              <a:rPr lang="en-IN" sz="6000" b="1" dirty="0">
                <a:latin typeface="Cambria" panose="02040503050406030204" pitchFamily="18" charset="0"/>
                <a:ea typeface="Cambria" panose="02040503050406030204" pitchFamily="18" charset="0"/>
              </a:rPr>
              <a:t>WHAT ACTUALLY HAPPENED?</a:t>
            </a:r>
          </a:p>
        </p:txBody>
      </p:sp>
      <p:sp>
        <p:nvSpPr>
          <p:cNvPr id="5" name="TextBox 4">
            <a:extLst>
              <a:ext uri="{FF2B5EF4-FFF2-40B4-BE49-F238E27FC236}">
                <a16:creationId xmlns:a16="http://schemas.microsoft.com/office/drawing/2014/main" id="{DF2788E1-7CD9-2076-9CAA-8D3457913469}"/>
              </a:ext>
            </a:extLst>
          </p:cNvPr>
          <p:cNvSpPr txBox="1"/>
          <p:nvPr/>
        </p:nvSpPr>
        <p:spPr>
          <a:xfrm>
            <a:off x="818863" y="1666933"/>
            <a:ext cx="10554271" cy="3785652"/>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cs typeface="Leelawadee UI" panose="020B0502040204020203" pitchFamily="34" charset="-34"/>
              </a:rPr>
              <a:t>We asked 4 subjects to </a:t>
            </a:r>
            <a:r>
              <a:rPr lang="en-IN" sz="2400" b="1" dirty="0">
                <a:latin typeface="Cambria" panose="02040503050406030204" pitchFamily="18" charset="0"/>
                <a:ea typeface="Cambria" panose="02040503050406030204" pitchFamily="18" charset="0"/>
                <a:cs typeface="Leelawadee UI" panose="020B0502040204020203" pitchFamily="34" charset="-34"/>
              </a:rPr>
              <a:t>colour a circle </a:t>
            </a:r>
            <a:r>
              <a:rPr lang="en-IN" sz="2400" dirty="0">
                <a:latin typeface="Cambria" panose="02040503050406030204" pitchFamily="18" charset="0"/>
                <a:ea typeface="Cambria" panose="02040503050406030204" pitchFamily="18" charset="0"/>
                <a:cs typeface="Leelawadee UI" panose="020B0502040204020203" pitchFamily="34" charset="-34"/>
              </a:rPr>
              <a:t>with any colour they like after that we interpreted their emotions with the help of the </a:t>
            </a:r>
            <a:r>
              <a:rPr lang="en-IN" sz="2400" b="1" dirty="0">
                <a:latin typeface="Cambria" panose="02040503050406030204" pitchFamily="18" charset="0"/>
                <a:ea typeface="Cambria" panose="02040503050406030204" pitchFamily="18" charset="0"/>
                <a:cs typeface="Leelawadee UI" panose="020B0502040204020203" pitchFamily="34" charset="-34"/>
              </a:rPr>
              <a:t>Emotion Wheel</a:t>
            </a:r>
            <a:r>
              <a:rPr lang="en-IN" sz="2400" dirty="0">
                <a:latin typeface="Cambria" panose="02040503050406030204" pitchFamily="18" charset="0"/>
                <a:ea typeface="Cambria" panose="02040503050406030204" pitchFamily="18" charset="0"/>
                <a:cs typeface="Leelawadee UI" panose="020B0502040204020203" pitchFamily="34" charset="-34"/>
              </a:rPr>
              <a:t>. Later on we asked the subjects that what are they feeling only two of them were aware of their feelings the rest two were not even aware what they were feeling at the present moment. Then we asked one of the subject who coloured the circle pink which indicates the feeling ‘</a:t>
            </a:r>
            <a:r>
              <a:rPr lang="en-IN" sz="2400" b="1" dirty="0">
                <a:latin typeface="Cambria" panose="02040503050406030204" pitchFamily="18" charset="0"/>
                <a:ea typeface="Cambria" panose="02040503050406030204" pitchFamily="18" charset="0"/>
                <a:cs typeface="Leelawadee UI" panose="020B0502040204020203" pitchFamily="34" charset="-34"/>
              </a:rPr>
              <a:t>Bored’</a:t>
            </a:r>
            <a:r>
              <a:rPr lang="en-IN" sz="2400" dirty="0">
                <a:latin typeface="Cambria" panose="02040503050406030204" pitchFamily="18" charset="0"/>
                <a:ea typeface="Cambria" panose="02040503050406030204" pitchFamily="18" charset="0"/>
                <a:cs typeface="Leelawadee UI" panose="020B0502040204020203" pitchFamily="34" charset="-34"/>
              </a:rPr>
              <a:t> on the circle then the subject was asked that if she is feeling bored she answered I wasn’t aware of my feelings until you told me so, she then said that she was not able to name it but was actually bored. So, by this project we were able to aware people of their true or real feelings and emotions and to give an idea that it is necessary to name these feelings.</a:t>
            </a:r>
          </a:p>
        </p:txBody>
      </p:sp>
    </p:spTree>
    <p:extLst>
      <p:ext uri="{BB962C8B-B14F-4D97-AF65-F5344CB8AC3E}">
        <p14:creationId xmlns:p14="http://schemas.microsoft.com/office/powerpoint/2010/main" val="352943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ACC3A50-4DF9-C679-56A7-4D18B18BC075}"/>
              </a:ext>
            </a:extLst>
          </p:cNvPr>
          <p:cNvPicPr>
            <a:picLocks noChangeAspect="1"/>
          </p:cNvPicPr>
          <p:nvPr/>
        </p:nvPicPr>
        <p:blipFill rotWithShape="1">
          <a:blip r:embed="rId4">
            <a:extLst>
              <a:ext uri="{28A0092B-C50C-407E-A947-70E740481C1C}">
                <a14:useLocalDpi xmlns:a14="http://schemas.microsoft.com/office/drawing/2010/main" val="0"/>
              </a:ext>
            </a:extLst>
          </a:blip>
          <a:srcRect l="17733" t="29115" r="17655" b="32925"/>
          <a:stretch/>
        </p:blipFill>
        <p:spPr>
          <a:xfrm rot="16200000">
            <a:off x="9766335" y="1387378"/>
            <a:ext cx="1996751" cy="2086493"/>
          </a:xfrm>
          <a:prstGeom prst="rect">
            <a:avLst/>
          </a:prstGeom>
        </p:spPr>
      </p:pic>
      <p:pic>
        <p:nvPicPr>
          <p:cNvPr id="6" name="Picture 5">
            <a:extLst>
              <a:ext uri="{FF2B5EF4-FFF2-40B4-BE49-F238E27FC236}">
                <a16:creationId xmlns:a16="http://schemas.microsoft.com/office/drawing/2014/main" id="{D490D183-0289-8384-9007-D924400A4BD3}"/>
              </a:ext>
            </a:extLst>
          </p:cNvPr>
          <p:cNvPicPr>
            <a:picLocks noChangeAspect="1"/>
          </p:cNvPicPr>
          <p:nvPr/>
        </p:nvPicPr>
        <p:blipFill rotWithShape="1">
          <a:blip r:embed="rId5">
            <a:extLst>
              <a:ext uri="{28A0092B-C50C-407E-A947-70E740481C1C}">
                <a14:useLocalDpi xmlns:a14="http://schemas.microsoft.com/office/drawing/2010/main" val="0"/>
              </a:ext>
            </a:extLst>
          </a:blip>
          <a:srcRect l="12913" t="37959" r="21297" b="21497"/>
          <a:stretch/>
        </p:blipFill>
        <p:spPr>
          <a:xfrm rot="16200000">
            <a:off x="9766335" y="4316945"/>
            <a:ext cx="1996752" cy="2086494"/>
          </a:xfrm>
          <a:prstGeom prst="rect">
            <a:avLst/>
          </a:prstGeom>
        </p:spPr>
      </p:pic>
      <p:pic>
        <p:nvPicPr>
          <p:cNvPr id="9" name="Picture 8">
            <a:extLst>
              <a:ext uri="{FF2B5EF4-FFF2-40B4-BE49-F238E27FC236}">
                <a16:creationId xmlns:a16="http://schemas.microsoft.com/office/drawing/2014/main" id="{BF7D222A-8639-C83D-7DE3-90B0215335CA}"/>
              </a:ext>
            </a:extLst>
          </p:cNvPr>
          <p:cNvPicPr>
            <a:picLocks noChangeAspect="1"/>
          </p:cNvPicPr>
          <p:nvPr/>
        </p:nvPicPr>
        <p:blipFill rotWithShape="1">
          <a:blip r:embed="rId6">
            <a:extLst>
              <a:ext uri="{28A0092B-C50C-407E-A947-70E740481C1C}">
                <a14:useLocalDpi xmlns:a14="http://schemas.microsoft.com/office/drawing/2010/main" val="0"/>
              </a:ext>
            </a:extLst>
          </a:blip>
          <a:srcRect l="11703" t="29770" r="16460" b="26666"/>
          <a:stretch/>
        </p:blipFill>
        <p:spPr>
          <a:xfrm>
            <a:off x="578250" y="1432249"/>
            <a:ext cx="2086494" cy="1996752"/>
          </a:xfrm>
          <a:prstGeom prst="rect">
            <a:avLst/>
          </a:prstGeom>
        </p:spPr>
      </p:pic>
      <p:sp>
        <p:nvSpPr>
          <p:cNvPr id="11" name="Rectangle 10">
            <a:extLst>
              <a:ext uri="{FF2B5EF4-FFF2-40B4-BE49-F238E27FC236}">
                <a16:creationId xmlns:a16="http://schemas.microsoft.com/office/drawing/2014/main" id="{93BE3A3A-F224-BED9-B72A-F4AD58F98115}"/>
              </a:ext>
            </a:extLst>
          </p:cNvPr>
          <p:cNvSpPr/>
          <p:nvPr/>
        </p:nvSpPr>
        <p:spPr>
          <a:xfrm>
            <a:off x="256571" y="-13877"/>
            <a:ext cx="11902810" cy="923330"/>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THE EMOTIONS THE SUBJECT EXPRESSED</a:t>
            </a:r>
          </a:p>
        </p:txBody>
      </p:sp>
      <p:pic>
        <p:nvPicPr>
          <p:cNvPr id="7" name="Picture 6">
            <a:extLst>
              <a:ext uri="{FF2B5EF4-FFF2-40B4-BE49-F238E27FC236}">
                <a16:creationId xmlns:a16="http://schemas.microsoft.com/office/drawing/2014/main" id="{79F5E98C-6262-373F-C8FA-236A34E99DC2}"/>
              </a:ext>
            </a:extLst>
          </p:cNvPr>
          <p:cNvPicPr>
            <a:picLocks noChangeAspect="1"/>
          </p:cNvPicPr>
          <p:nvPr/>
        </p:nvPicPr>
        <p:blipFill rotWithShape="1">
          <a:blip r:embed="rId7">
            <a:extLst>
              <a:ext uri="{28A0092B-C50C-407E-A947-70E740481C1C}">
                <a14:useLocalDpi xmlns:a14="http://schemas.microsoft.com/office/drawing/2010/main" val="0"/>
              </a:ext>
            </a:extLst>
          </a:blip>
          <a:srcRect l="9934" t="4646" r="6599" b="4646"/>
          <a:stretch/>
        </p:blipFill>
        <p:spPr>
          <a:xfrm rot="8645256">
            <a:off x="3600069" y="1217237"/>
            <a:ext cx="5215813" cy="5066848"/>
          </a:xfrm>
          <a:prstGeom prst="ellipse">
            <a:avLst/>
          </a:prstGeom>
        </p:spPr>
      </p:pic>
      <p:pic>
        <p:nvPicPr>
          <p:cNvPr id="10" name="Picture 9">
            <a:extLst>
              <a:ext uri="{FF2B5EF4-FFF2-40B4-BE49-F238E27FC236}">
                <a16:creationId xmlns:a16="http://schemas.microsoft.com/office/drawing/2014/main" id="{5F72F472-97F1-65B5-55E1-23BF00FDFD30}"/>
              </a:ext>
            </a:extLst>
          </p:cNvPr>
          <p:cNvPicPr>
            <a:picLocks noChangeAspect="1"/>
          </p:cNvPicPr>
          <p:nvPr/>
        </p:nvPicPr>
        <p:blipFill rotWithShape="1">
          <a:blip r:embed="rId8">
            <a:extLst>
              <a:ext uri="{28A0092B-C50C-407E-A947-70E740481C1C}">
                <a14:useLocalDpi xmlns:a14="http://schemas.microsoft.com/office/drawing/2010/main" val="0"/>
              </a:ext>
            </a:extLst>
          </a:blip>
          <a:srcRect l="32619" t="21905" r="26564" b="25306"/>
          <a:stretch/>
        </p:blipFill>
        <p:spPr>
          <a:xfrm>
            <a:off x="578250" y="4156007"/>
            <a:ext cx="2086494" cy="1974986"/>
          </a:xfrm>
          <a:prstGeom prst="rect">
            <a:avLst/>
          </a:prstGeom>
        </p:spPr>
      </p:pic>
      <p:cxnSp>
        <p:nvCxnSpPr>
          <p:cNvPr id="25" name="Straight Arrow Connector 24">
            <a:extLst>
              <a:ext uri="{FF2B5EF4-FFF2-40B4-BE49-F238E27FC236}">
                <a16:creationId xmlns:a16="http://schemas.microsoft.com/office/drawing/2014/main" id="{A6CC294B-F526-98AA-EC7A-C7EF7E128F2D}"/>
              </a:ext>
            </a:extLst>
          </p:cNvPr>
          <p:cNvCxnSpPr>
            <a:cxnSpLocks/>
          </p:cNvCxnSpPr>
          <p:nvPr/>
        </p:nvCxnSpPr>
        <p:spPr>
          <a:xfrm flipV="1">
            <a:off x="2664743" y="1548882"/>
            <a:ext cx="2952286" cy="653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11C3EA70-898F-348D-FC10-E1AAE08BDE45}"/>
              </a:ext>
            </a:extLst>
          </p:cNvPr>
          <p:cNvCxnSpPr>
            <a:cxnSpLocks/>
          </p:cNvCxnSpPr>
          <p:nvPr/>
        </p:nvCxnSpPr>
        <p:spPr>
          <a:xfrm flipV="1">
            <a:off x="2664743" y="3107094"/>
            <a:ext cx="1226122" cy="205817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2F6DC85B-B4D6-7901-0834-B17D9D565B00}"/>
              </a:ext>
            </a:extLst>
          </p:cNvPr>
          <p:cNvCxnSpPr>
            <a:cxnSpLocks/>
          </p:cNvCxnSpPr>
          <p:nvPr/>
        </p:nvCxnSpPr>
        <p:spPr>
          <a:xfrm flipH="1" flipV="1">
            <a:off x="7595118" y="3295830"/>
            <a:ext cx="2126346" cy="227454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226340A8-A2BA-1855-8F89-0C36780BD3E7}"/>
              </a:ext>
            </a:extLst>
          </p:cNvPr>
          <p:cNvCxnSpPr>
            <a:cxnSpLocks/>
          </p:cNvCxnSpPr>
          <p:nvPr/>
        </p:nvCxnSpPr>
        <p:spPr>
          <a:xfrm flipH="1" flipV="1">
            <a:off x="6960637" y="1581539"/>
            <a:ext cx="2687216" cy="3685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BEC1A37-C030-C857-A5FE-12A297DF023C}"/>
              </a:ext>
            </a:extLst>
          </p:cNvPr>
          <p:cNvSpPr txBox="1"/>
          <p:nvPr/>
        </p:nvSpPr>
        <p:spPr>
          <a:xfrm>
            <a:off x="2609819" y="967854"/>
            <a:ext cx="2086494" cy="677108"/>
          </a:xfrm>
          <a:prstGeom prst="rect">
            <a:avLst/>
          </a:prstGeom>
          <a:noFill/>
        </p:spPr>
        <p:txBody>
          <a:bodyPr wrap="square" rtlCol="0">
            <a:spAutoFit/>
          </a:bodyPr>
          <a:lstStyle/>
          <a:p>
            <a:pPr algn="ctr"/>
            <a:r>
              <a:rPr lang="en-US" dirty="0"/>
              <a:t>Emotion expressed - </a:t>
            </a:r>
            <a:r>
              <a:rPr lang="en-US" sz="2000" b="1" dirty="0"/>
              <a:t>CONFIDENT</a:t>
            </a:r>
            <a:endParaRPr lang="en-US" b="1" dirty="0"/>
          </a:p>
        </p:txBody>
      </p:sp>
      <p:sp>
        <p:nvSpPr>
          <p:cNvPr id="41" name="TextBox 40">
            <a:extLst>
              <a:ext uri="{FF2B5EF4-FFF2-40B4-BE49-F238E27FC236}">
                <a16:creationId xmlns:a16="http://schemas.microsoft.com/office/drawing/2014/main" id="{D6F07A81-E006-126E-B72A-99B79B9A8BC1}"/>
              </a:ext>
            </a:extLst>
          </p:cNvPr>
          <p:cNvSpPr txBox="1"/>
          <p:nvPr/>
        </p:nvSpPr>
        <p:spPr>
          <a:xfrm>
            <a:off x="2817143" y="5881090"/>
            <a:ext cx="2086494" cy="677108"/>
          </a:xfrm>
          <a:prstGeom prst="rect">
            <a:avLst/>
          </a:prstGeom>
          <a:noFill/>
        </p:spPr>
        <p:txBody>
          <a:bodyPr wrap="square" rtlCol="0">
            <a:spAutoFit/>
          </a:bodyPr>
          <a:lstStyle/>
          <a:p>
            <a:pPr algn="ctr"/>
            <a:r>
              <a:rPr lang="en-US" dirty="0"/>
              <a:t>Emotion expressed - </a:t>
            </a:r>
            <a:r>
              <a:rPr lang="en-US" sz="2000" b="1" dirty="0"/>
              <a:t>OPTIMISTIC</a:t>
            </a:r>
            <a:endParaRPr lang="en-US" b="1" dirty="0"/>
          </a:p>
        </p:txBody>
      </p:sp>
      <p:sp>
        <p:nvSpPr>
          <p:cNvPr id="42" name="TextBox 41">
            <a:extLst>
              <a:ext uri="{FF2B5EF4-FFF2-40B4-BE49-F238E27FC236}">
                <a16:creationId xmlns:a16="http://schemas.microsoft.com/office/drawing/2014/main" id="{E9BAC8C2-F6FD-07B6-4E4A-A59E2A9B0BD6}"/>
              </a:ext>
            </a:extLst>
          </p:cNvPr>
          <p:cNvSpPr txBox="1"/>
          <p:nvPr/>
        </p:nvSpPr>
        <p:spPr>
          <a:xfrm>
            <a:off x="7756444" y="1094596"/>
            <a:ext cx="2086494" cy="677108"/>
          </a:xfrm>
          <a:prstGeom prst="rect">
            <a:avLst/>
          </a:prstGeom>
          <a:noFill/>
        </p:spPr>
        <p:txBody>
          <a:bodyPr wrap="square" rtlCol="0">
            <a:spAutoFit/>
          </a:bodyPr>
          <a:lstStyle/>
          <a:p>
            <a:pPr algn="ctr"/>
            <a:r>
              <a:rPr lang="en-US" dirty="0"/>
              <a:t>Emotion expressed - </a:t>
            </a:r>
            <a:r>
              <a:rPr lang="en-US" sz="2000" b="1" dirty="0"/>
              <a:t>SERENE</a:t>
            </a:r>
            <a:endParaRPr lang="en-US" b="1" dirty="0"/>
          </a:p>
        </p:txBody>
      </p:sp>
      <p:sp>
        <p:nvSpPr>
          <p:cNvPr id="43" name="TextBox 42">
            <a:extLst>
              <a:ext uri="{FF2B5EF4-FFF2-40B4-BE49-F238E27FC236}">
                <a16:creationId xmlns:a16="http://schemas.microsoft.com/office/drawing/2014/main" id="{3B35C1A4-C096-6984-B15C-D83450EBB497}"/>
              </a:ext>
            </a:extLst>
          </p:cNvPr>
          <p:cNvSpPr txBox="1"/>
          <p:nvPr/>
        </p:nvSpPr>
        <p:spPr>
          <a:xfrm>
            <a:off x="7677304" y="5710324"/>
            <a:ext cx="2086494" cy="677108"/>
          </a:xfrm>
          <a:prstGeom prst="rect">
            <a:avLst/>
          </a:prstGeom>
          <a:noFill/>
        </p:spPr>
        <p:txBody>
          <a:bodyPr wrap="square" rtlCol="0">
            <a:spAutoFit/>
          </a:bodyPr>
          <a:lstStyle/>
          <a:p>
            <a:pPr algn="ctr"/>
            <a:r>
              <a:rPr lang="en-US" dirty="0"/>
              <a:t>Emotion expressed - </a:t>
            </a:r>
            <a:r>
              <a:rPr lang="en-US" sz="2000" b="1" dirty="0"/>
              <a:t>BORED</a:t>
            </a:r>
            <a:endParaRPr lang="en-US" b="1" dirty="0"/>
          </a:p>
        </p:txBody>
      </p:sp>
    </p:spTree>
    <p:extLst>
      <p:ext uri="{BB962C8B-B14F-4D97-AF65-F5344CB8AC3E}">
        <p14:creationId xmlns:p14="http://schemas.microsoft.com/office/powerpoint/2010/main" val="224482117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B710123-8112-535F-38FB-A66D69DECB43}"/>
              </a:ext>
            </a:extLst>
          </p:cNvPr>
          <p:cNvSpPr txBox="1"/>
          <p:nvPr/>
        </p:nvSpPr>
        <p:spPr>
          <a:xfrm>
            <a:off x="405441" y="1746133"/>
            <a:ext cx="9497683" cy="4893647"/>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cs typeface="Leelawadee UI" panose="020B0502040204020203" pitchFamily="34" charset="-34"/>
              </a:rPr>
              <a:t>We changed it because of the following reasons:-</a:t>
            </a:r>
          </a:p>
          <a:p>
            <a:pPr marL="342900" indent="-342900">
              <a:buFont typeface="Arial" panose="020B0604020202020204" pitchFamily="34" charset="0"/>
              <a:buChar char="•"/>
            </a:pPr>
            <a:r>
              <a:rPr lang="en-IN" sz="2400" dirty="0">
                <a:latin typeface="Cambria" panose="02040503050406030204" pitchFamily="18" charset="0"/>
                <a:ea typeface="Cambria" panose="02040503050406030204" pitchFamily="18" charset="0"/>
                <a:cs typeface="Leelawadee UI" panose="020B0502040204020203" pitchFamily="34" charset="-34"/>
              </a:rPr>
              <a:t>In a scenery the colours are predetermined like blue for water, brown for hills, yellow for sun and green for trees. So hardly any of the subjects will colour different from the predetermined colours of a scenery.</a:t>
            </a:r>
          </a:p>
          <a:p>
            <a:pPr marL="342900" indent="-342900">
              <a:buFont typeface="Arial" panose="020B0604020202020204" pitchFamily="34" charset="0"/>
              <a:buChar char="•"/>
            </a:pPr>
            <a:r>
              <a:rPr lang="en-IN" sz="2400" dirty="0">
                <a:latin typeface="Cambria" panose="02040503050406030204" pitchFamily="18" charset="0"/>
                <a:ea typeface="Cambria" panose="02040503050406030204" pitchFamily="18" charset="0"/>
                <a:cs typeface="Leelawadee UI" panose="020B0502040204020203" pitchFamily="34" charset="-34"/>
              </a:rPr>
              <a:t>If we asked people to colour according to their emotions many of them would not colour according to their will as they will have a fear of being judged.</a:t>
            </a:r>
          </a:p>
          <a:p>
            <a:pPr marL="342900" indent="-342900">
              <a:buFont typeface="Arial" panose="020B0604020202020204" pitchFamily="34" charset="0"/>
              <a:buChar char="•"/>
            </a:pPr>
            <a:r>
              <a:rPr lang="en-IN" sz="2400" dirty="0">
                <a:latin typeface="Cambria" panose="02040503050406030204" pitchFamily="18" charset="0"/>
                <a:ea typeface="Cambria" panose="02040503050406030204" pitchFamily="18" charset="0"/>
                <a:cs typeface="Leelawadee UI" panose="020B0502040204020203" pitchFamily="34" charset="-34"/>
              </a:rPr>
              <a:t>Circle is a shape it can be of any colour red, orange, purple so it can be a more viable option.</a:t>
            </a:r>
          </a:p>
          <a:p>
            <a:pPr marL="342900" indent="-342900">
              <a:buFont typeface="Arial" panose="020B0604020202020204" pitchFamily="34" charset="0"/>
              <a:buChar char="•"/>
            </a:pPr>
            <a:r>
              <a:rPr lang="en-IN" sz="2400" dirty="0">
                <a:latin typeface="Cambria" panose="02040503050406030204" pitchFamily="18" charset="0"/>
                <a:ea typeface="Cambria" panose="02040503050406030204" pitchFamily="18" charset="0"/>
                <a:cs typeface="Leelawadee UI" panose="020B0502040204020203" pitchFamily="34" charset="-34"/>
              </a:rPr>
              <a:t>So we reached to a conclusion where we found circle as a more suitable and precise option in order to aware people with the help of emotion wheel.</a:t>
            </a:r>
          </a:p>
        </p:txBody>
      </p:sp>
      <p:sp>
        <p:nvSpPr>
          <p:cNvPr id="4" name="TextBox 3">
            <a:extLst>
              <a:ext uri="{FF2B5EF4-FFF2-40B4-BE49-F238E27FC236}">
                <a16:creationId xmlns:a16="http://schemas.microsoft.com/office/drawing/2014/main" id="{6A70B487-B630-0A50-C412-528D59A14E2D}"/>
              </a:ext>
            </a:extLst>
          </p:cNvPr>
          <p:cNvSpPr txBox="1"/>
          <p:nvPr/>
        </p:nvSpPr>
        <p:spPr>
          <a:xfrm>
            <a:off x="-410547" y="195636"/>
            <a:ext cx="9592397" cy="1569660"/>
          </a:xfrm>
          <a:prstGeom prst="rect">
            <a:avLst/>
          </a:prstGeom>
          <a:noFill/>
        </p:spPr>
        <p:txBody>
          <a:bodyPr wrap="square" rtlCol="0">
            <a:spAutoFit/>
          </a:bodyPr>
          <a:lstStyle/>
          <a:p>
            <a:pPr algn="ctr"/>
            <a:r>
              <a:rPr lang="en-IN" sz="4800" b="1" dirty="0">
                <a:latin typeface="Cambria" panose="02040503050406030204" pitchFamily="18" charset="0"/>
                <a:ea typeface="Cambria" panose="02040503050406030204" pitchFamily="18" charset="0"/>
              </a:rPr>
              <a:t>WHY WE CHANGED FROM A SCENERY TO A CIRCLE?</a:t>
            </a:r>
          </a:p>
        </p:txBody>
      </p:sp>
      <p:pic>
        <p:nvPicPr>
          <p:cNvPr id="5" name="Picture 4">
            <a:extLst>
              <a:ext uri="{FF2B5EF4-FFF2-40B4-BE49-F238E27FC236}">
                <a16:creationId xmlns:a16="http://schemas.microsoft.com/office/drawing/2014/main" id="{FA6AA4A8-B1BA-F1A0-145C-9883C890C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6509" y="700031"/>
            <a:ext cx="1804113" cy="1804113"/>
          </a:xfrm>
          <a:prstGeom prst="rect">
            <a:avLst/>
          </a:prstGeom>
        </p:spPr>
      </p:pic>
      <p:pic>
        <p:nvPicPr>
          <p:cNvPr id="6" name="Picture 5">
            <a:extLst>
              <a:ext uri="{FF2B5EF4-FFF2-40B4-BE49-F238E27FC236}">
                <a16:creationId xmlns:a16="http://schemas.microsoft.com/office/drawing/2014/main" id="{16107A4F-9E90-14D0-7AFB-C503DE6FD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5505" y="3008540"/>
            <a:ext cx="1804113" cy="1804113"/>
          </a:xfrm>
          <a:prstGeom prst="rect">
            <a:avLst/>
          </a:prstGeom>
        </p:spPr>
      </p:pic>
      <p:pic>
        <p:nvPicPr>
          <p:cNvPr id="7" name="Picture 6">
            <a:extLst>
              <a:ext uri="{FF2B5EF4-FFF2-40B4-BE49-F238E27FC236}">
                <a16:creationId xmlns:a16="http://schemas.microsoft.com/office/drawing/2014/main" id="{954F621D-0966-6DA6-6D1B-04C102E61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134" y="5008289"/>
            <a:ext cx="2366865" cy="1654075"/>
          </a:xfrm>
          <a:prstGeom prst="rect">
            <a:avLst/>
          </a:prstGeom>
        </p:spPr>
      </p:pic>
    </p:spTree>
    <p:extLst>
      <p:ext uri="{BB962C8B-B14F-4D97-AF65-F5344CB8AC3E}">
        <p14:creationId xmlns:p14="http://schemas.microsoft.com/office/powerpoint/2010/main" val="28056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F5E937D-FAB0-A77B-73ED-957D2EC6BF75}"/>
              </a:ext>
            </a:extLst>
          </p:cNvPr>
          <p:cNvPicPr>
            <a:picLocks noChangeAspect="1"/>
          </p:cNvPicPr>
          <p:nvPr/>
        </p:nvPicPr>
        <p:blipFill rotWithShape="1">
          <a:blip r:embed="rId4">
            <a:extLst>
              <a:ext uri="{28A0092B-C50C-407E-A947-70E740481C1C}">
                <a14:useLocalDpi xmlns:a14="http://schemas.microsoft.com/office/drawing/2010/main" val="0"/>
              </a:ext>
            </a:extLst>
          </a:blip>
          <a:srcRect l="11251" t="6258" r="10994" b="4762"/>
          <a:stretch/>
        </p:blipFill>
        <p:spPr>
          <a:xfrm>
            <a:off x="7128587" y="3927500"/>
            <a:ext cx="4870580" cy="2701128"/>
          </a:xfrm>
          <a:prstGeom prst="rect">
            <a:avLst/>
          </a:prstGeom>
        </p:spPr>
      </p:pic>
      <p:pic>
        <p:nvPicPr>
          <p:cNvPr id="12" name="Picture 11">
            <a:extLst>
              <a:ext uri="{FF2B5EF4-FFF2-40B4-BE49-F238E27FC236}">
                <a16:creationId xmlns:a16="http://schemas.microsoft.com/office/drawing/2014/main" id="{6129F82E-4394-35F8-5229-691963A5B85C}"/>
              </a:ext>
            </a:extLst>
          </p:cNvPr>
          <p:cNvPicPr>
            <a:picLocks noChangeAspect="1"/>
          </p:cNvPicPr>
          <p:nvPr/>
        </p:nvPicPr>
        <p:blipFill rotWithShape="1">
          <a:blip r:embed="rId5">
            <a:extLst>
              <a:ext uri="{28A0092B-C50C-407E-A947-70E740481C1C}">
                <a14:useLocalDpi xmlns:a14="http://schemas.microsoft.com/office/drawing/2010/main" val="0"/>
              </a:ext>
            </a:extLst>
          </a:blip>
          <a:srcRect l="16402" t="27483" r="15958" b="28096"/>
          <a:stretch/>
        </p:blipFill>
        <p:spPr>
          <a:xfrm>
            <a:off x="9563877" y="1718815"/>
            <a:ext cx="2318059" cy="2131960"/>
          </a:xfrm>
          <a:prstGeom prst="rect">
            <a:avLst/>
          </a:prstGeom>
        </p:spPr>
      </p:pic>
      <p:sp>
        <p:nvSpPr>
          <p:cNvPr id="15" name="Rectangle 14">
            <a:extLst>
              <a:ext uri="{FF2B5EF4-FFF2-40B4-BE49-F238E27FC236}">
                <a16:creationId xmlns:a16="http://schemas.microsoft.com/office/drawing/2014/main" id="{EED89678-90F3-6AF4-7ECA-2893A655367C}"/>
              </a:ext>
            </a:extLst>
          </p:cNvPr>
          <p:cNvSpPr/>
          <p:nvPr/>
        </p:nvSpPr>
        <p:spPr>
          <a:xfrm>
            <a:off x="2236770" y="174141"/>
            <a:ext cx="7718460" cy="1446550"/>
          </a:xfrm>
          <a:prstGeom prst="rect">
            <a:avLst/>
          </a:prstGeom>
          <a:noFill/>
        </p:spPr>
        <p:txBody>
          <a:bodyPr wrap="none" lIns="91440" tIns="45720" rIns="91440" bIns="45720">
            <a:spAutoFit/>
          </a:bodyPr>
          <a:lstStyle/>
          <a:p>
            <a:pPr algn="ctr"/>
            <a:r>
              <a:rPr lang="en-US" sz="4400" b="1" dirty="0"/>
              <a:t>WHY DID WE ASK THE SUBJECT </a:t>
            </a:r>
          </a:p>
          <a:p>
            <a:pPr algn="ctr"/>
            <a:r>
              <a:rPr lang="en-US" sz="4400" b="1" dirty="0"/>
              <a:t>TO COLOUR A RANDOM SHAPE?</a:t>
            </a:r>
          </a:p>
        </p:txBody>
      </p:sp>
      <p:sp>
        <p:nvSpPr>
          <p:cNvPr id="3" name="TextBox 2">
            <a:extLst>
              <a:ext uri="{FF2B5EF4-FFF2-40B4-BE49-F238E27FC236}">
                <a16:creationId xmlns:a16="http://schemas.microsoft.com/office/drawing/2014/main" id="{1ED9D41A-F054-49A3-E1ED-7ACFA20A2AD6}"/>
              </a:ext>
            </a:extLst>
          </p:cNvPr>
          <p:cNvSpPr txBox="1"/>
          <p:nvPr/>
        </p:nvSpPr>
        <p:spPr>
          <a:xfrm>
            <a:off x="0" y="1667101"/>
            <a:ext cx="7128587"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society that we all are currently living in, is a society profuse of stereotypes that any issue related to mental health or issues in analysing a situation as others is something very lamentable which results in the conclusion that the person is mentally unstable. </a:t>
            </a:r>
          </a:p>
          <a:p>
            <a:pPr marL="342900" indent="-342900">
              <a:buFont typeface="Arial" panose="020B0604020202020204" pitchFamily="34" charset="0"/>
              <a:buChar char="•"/>
            </a:pPr>
            <a:r>
              <a:rPr lang="en-US" sz="2000" dirty="0"/>
              <a:t>They consider verbalizing about it as a </a:t>
            </a:r>
            <a:r>
              <a:rPr lang="en-US" sz="2000" b="1" dirty="0"/>
              <a:t>TABOO</a:t>
            </a:r>
            <a:r>
              <a:rPr lang="en-US" sz="2000" dirty="0"/>
              <a:t>.</a:t>
            </a:r>
          </a:p>
          <a:p>
            <a:pPr marL="342900" indent="-342900">
              <a:buFont typeface="Arial" panose="020B0604020202020204" pitchFamily="34" charset="0"/>
              <a:buChar char="•"/>
            </a:pPr>
            <a:r>
              <a:rPr lang="en-US" sz="2000" dirty="0"/>
              <a:t>Hence for some things like the mountain is brown, tomato is red, the tree is green etc. These are the colours set by the society. So if a person is visually perceiving or portraying a different colour for the same , “</a:t>
            </a:r>
            <a:r>
              <a:rPr lang="en-US" sz="2000" b="1" dirty="0"/>
              <a:t>SOMETHING IS ERRONEOUS WITH THEM</a:t>
            </a:r>
            <a:r>
              <a:rPr lang="en-US" sz="2000" dirty="0"/>
              <a:t>” is what the society verbally expresses.</a:t>
            </a:r>
          </a:p>
          <a:p>
            <a:pPr marL="342900" indent="-342900">
              <a:buFont typeface="Arial" panose="020B0604020202020204" pitchFamily="34" charset="0"/>
              <a:buChar char="•"/>
            </a:pPr>
            <a:r>
              <a:rPr lang="en-US" sz="2000" dirty="0"/>
              <a:t>Hence we utilized a circle so that the person does not fear that if he visually perceives these things or objects in a different colour or with a divergent perspective he/she is abnormal. </a:t>
            </a:r>
          </a:p>
          <a:p>
            <a:pPr marL="342900" indent="-342900">
              <a:buFont typeface="Arial" panose="020B0604020202020204" pitchFamily="34" charset="0"/>
              <a:buChar char="•"/>
            </a:pPr>
            <a:r>
              <a:rPr lang="en-US" sz="2000" dirty="0"/>
              <a:t>Hence the </a:t>
            </a:r>
            <a:r>
              <a:rPr lang="en-US" sz="2000" b="1" dirty="0"/>
              <a:t>CIRCLE IS NEUTRAL AND ANY COLOUR IS ACCEPTABLE</a:t>
            </a:r>
            <a:r>
              <a:rPr lang="en-US" sz="2000" dirty="0"/>
              <a:t>.</a:t>
            </a:r>
          </a:p>
        </p:txBody>
      </p:sp>
    </p:spTree>
    <p:extLst>
      <p:ext uri="{BB962C8B-B14F-4D97-AF65-F5344CB8AC3E}">
        <p14:creationId xmlns:p14="http://schemas.microsoft.com/office/powerpoint/2010/main" val="288745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E7A40C0-FB84-8E4C-3284-B37DBDED6A7E}"/>
              </a:ext>
            </a:extLst>
          </p:cNvPr>
          <p:cNvSpPr txBox="1"/>
          <p:nvPr/>
        </p:nvSpPr>
        <p:spPr>
          <a:xfrm>
            <a:off x="-16827" y="1383336"/>
            <a:ext cx="6112827" cy="369332"/>
          </a:xfrm>
          <a:prstGeom prst="rect">
            <a:avLst/>
          </a:prstGeom>
          <a:noFill/>
        </p:spPr>
        <p:txBody>
          <a:bodyPr vert="wordArtVert" wrap="square" rtlCol="0" anchor="ctr">
            <a:spAutoFit/>
          </a:bodyPr>
          <a:lstStyle/>
          <a:p>
            <a:pPr algn="ctr"/>
            <a:r>
              <a:rPr lang="en-IN" sz="3200" b="1" dirty="0">
                <a:latin typeface="Cambria" panose="02040503050406030204" pitchFamily="18" charset="0"/>
                <a:ea typeface="Cambria" panose="02040503050406030204" pitchFamily="18" charset="0"/>
              </a:rPr>
              <a:t>ADVANTAGES</a:t>
            </a:r>
            <a:r>
              <a:rPr lang="en-IN" b="1" dirty="0">
                <a:latin typeface="Cambria" panose="02040503050406030204" pitchFamily="18" charset="0"/>
                <a:ea typeface="Cambria" panose="02040503050406030204" pitchFamily="18" charset="0"/>
              </a:rPr>
              <a:t> </a:t>
            </a:r>
          </a:p>
          <a:p>
            <a:pPr algn="ctr"/>
            <a:endParaRPr lang="en-IN"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6CE6AEC-DA44-30D6-4401-4213B0D1DEAB}"/>
              </a:ext>
            </a:extLst>
          </p:cNvPr>
          <p:cNvSpPr txBox="1"/>
          <p:nvPr/>
        </p:nvSpPr>
        <p:spPr>
          <a:xfrm>
            <a:off x="194246" y="3235957"/>
            <a:ext cx="5444760" cy="369332"/>
          </a:xfrm>
          <a:prstGeom prst="rect">
            <a:avLst/>
          </a:prstGeom>
          <a:noFill/>
        </p:spPr>
        <p:txBody>
          <a:bodyPr vert="wordArtVert" wrap="square" rtlCol="0">
            <a:spAutoFit/>
          </a:bodyPr>
          <a:lstStyle/>
          <a:p>
            <a:r>
              <a:rPr lang="en-IN" sz="3200" b="1" dirty="0"/>
              <a:t>EMOTIONAL</a:t>
            </a:r>
          </a:p>
        </p:txBody>
      </p:sp>
      <p:sp>
        <p:nvSpPr>
          <p:cNvPr id="5" name="TextBox 4">
            <a:extLst>
              <a:ext uri="{FF2B5EF4-FFF2-40B4-BE49-F238E27FC236}">
                <a16:creationId xmlns:a16="http://schemas.microsoft.com/office/drawing/2014/main" id="{BB3071CE-399D-CB9F-C99A-814C112BACE1}"/>
              </a:ext>
            </a:extLst>
          </p:cNvPr>
          <p:cNvSpPr txBox="1"/>
          <p:nvPr/>
        </p:nvSpPr>
        <p:spPr>
          <a:xfrm>
            <a:off x="2174749" y="2286401"/>
            <a:ext cx="1307153" cy="369332"/>
          </a:xfrm>
          <a:prstGeom prst="rect">
            <a:avLst/>
          </a:prstGeom>
          <a:noFill/>
        </p:spPr>
        <p:txBody>
          <a:bodyPr vert="wordArtVert" wrap="square" rtlCol="0">
            <a:spAutoFit/>
          </a:bodyPr>
          <a:lstStyle/>
          <a:p>
            <a:r>
              <a:rPr lang="en-IN" sz="3200" b="1" dirty="0">
                <a:latin typeface="Cambria" panose="02040503050406030204" pitchFamily="18" charset="0"/>
                <a:ea typeface="Cambria" panose="02040503050406030204" pitchFamily="18" charset="0"/>
              </a:rPr>
              <a:t>OF</a:t>
            </a:r>
          </a:p>
        </p:txBody>
      </p:sp>
      <p:sp>
        <p:nvSpPr>
          <p:cNvPr id="6" name="TextBox 5">
            <a:extLst>
              <a:ext uri="{FF2B5EF4-FFF2-40B4-BE49-F238E27FC236}">
                <a16:creationId xmlns:a16="http://schemas.microsoft.com/office/drawing/2014/main" id="{434F814D-0ED5-B233-4A9C-2D65FD395BC2}"/>
              </a:ext>
            </a:extLst>
          </p:cNvPr>
          <p:cNvSpPr txBox="1"/>
          <p:nvPr/>
        </p:nvSpPr>
        <p:spPr>
          <a:xfrm>
            <a:off x="1332883" y="4719246"/>
            <a:ext cx="2990883" cy="369332"/>
          </a:xfrm>
          <a:prstGeom prst="rect">
            <a:avLst/>
          </a:prstGeom>
          <a:noFill/>
        </p:spPr>
        <p:txBody>
          <a:bodyPr vert="wordArtVert" wrap="square" rtlCol="0">
            <a:spAutoFit/>
          </a:bodyPr>
          <a:lstStyle/>
          <a:p>
            <a:r>
              <a:rPr lang="en-IN" sz="3200" b="1" dirty="0">
                <a:latin typeface="Cambria" panose="02040503050406030204" pitchFamily="18" charset="0"/>
                <a:ea typeface="Cambria" panose="02040503050406030204" pitchFamily="18" charset="0"/>
              </a:rPr>
              <a:t>WHEEL</a:t>
            </a:r>
          </a:p>
        </p:txBody>
      </p:sp>
      <p:sp>
        <p:nvSpPr>
          <p:cNvPr id="7" name="TextBox 6">
            <a:extLst>
              <a:ext uri="{FF2B5EF4-FFF2-40B4-BE49-F238E27FC236}">
                <a16:creationId xmlns:a16="http://schemas.microsoft.com/office/drawing/2014/main" id="{3F246F17-FDA7-1EF0-13DF-B3272248D34B}"/>
              </a:ext>
            </a:extLst>
          </p:cNvPr>
          <p:cNvSpPr txBox="1"/>
          <p:nvPr/>
        </p:nvSpPr>
        <p:spPr>
          <a:xfrm>
            <a:off x="6631036" y="358246"/>
            <a:ext cx="5025927" cy="6124754"/>
          </a:xfrm>
          <a:prstGeom prst="rect">
            <a:avLst/>
          </a:prstGeom>
          <a:noFill/>
        </p:spPr>
        <p:txBody>
          <a:bodyPr wrap="square" rtlCol="0">
            <a:spAutoFit/>
          </a:bodyPr>
          <a:lstStyle/>
          <a:p>
            <a:pPr marL="342900" indent="-342900">
              <a:buFont typeface="Arial" panose="020B0604020202020204" pitchFamily="34" charset="0"/>
              <a:buChar char="•"/>
            </a:pPr>
            <a:r>
              <a:rPr lang="en-IN" sz="2800" dirty="0">
                <a:latin typeface="Cambria" panose="02040503050406030204" pitchFamily="18" charset="0"/>
                <a:ea typeface="Cambria" panose="02040503050406030204" pitchFamily="18" charset="0"/>
                <a:cs typeface="Leelawadee UI" panose="020B0502040204020203" pitchFamily="34" charset="-34"/>
              </a:rPr>
              <a:t>Deaf &amp; Dumb  people cannot express in words and will have more ease in expressing themselves with colours.</a:t>
            </a:r>
          </a:p>
          <a:p>
            <a:pPr marL="342900" indent="-342900">
              <a:buFont typeface="Arial" panose="020B0604020202020204" pitchFamily="34" charset="0"/>
              <a:buChar char="•"/>
            </a:pPr>
            <a:r>
              <a:rPr lang="en-IN" sz="2800" dirty="0">
                <a:latin typeface="Cambria" panose="02040503050406030204" pitchFamily="18" charset="0"/>
                <a:ea typeface="Cambria" panose="02040503050406030204" pitchFamily="18" charset="0"/>
                <a:cs typeface="Leelawadee UI" panose="020B0502040204020203" pitchFamily="34" charset="-34"/>
              </a:rPr>
              <a:t>With the help of colours feelings can be predicted with emotion wheel.</a:t>
            </a:r>
          </a:p>
          <a:p>
            <a:pPr marL="342900" indent="-342900">
              <a:buFont typeface="Arial" panose="020B0604020202020204" pitchFamily="34" charset="0"/>
              <a:buChar char="•"/>
            </a:pPr>
            <a:r>
              <a:rPr lang="en-IN" sz="2800" dirty="0">
                <a:latin typeface="Cambria" panose="02040503050406030204" pitchFamily="18" charset="0"/>
                <a:ea typeface="Cambria" panose="02040503050406030204" pitchFamily="18" charset="0"/>
                <a:cs typeface="Leelawadee UI" panose="020B0502040204020203" pitchFamily="34" charset="-34"/>
              </a:rPr>
              <a:t>It’s a more precise option.</a:t>
            </a:r>
          </a:p>
          <a:p>
            <a:pPr marL="342900" indent="-342900">
              <a:buFont typeface="Arial" panose="020B0604020202020204" pitchFamily="34" charset="0"/>
              <a:buChar char="•"/>
            </a:pPr>
            <a:r>
              <a:rPr lang="en-IN" sz="2800" dirty="0">
                <a:latin typeface="Cambria" panose="02040503050406030204" pitchFamily="18" charset="0"/>
                <a:ea typeface="Cambria" panose="02040503050406030204" pitchFamily="18" charset="0"/>
                <a:cs typeface="Leelawadee UI" panose="020B0502040204020203" pitchFamily="34" charset="-34"/>
              </a:rPr>
              <a:t> Many emotions can be depicted through various colours.</a:t>
            </a:r>
          </a:p>
          <a:p>
            <a:pPr marL="342900" indent="-342900">
              <a:buFont typeface="Arial" panose="020B0604020202020204" pitchFamily="34" charset="0"/>
              <a:buChar char="•"/>
            </a:pPr>
            <a:r>
              <a:rPr lang="en-IN" sz="2800" dirty="0">
                <a:latin typeface="Cambria" panose="02040503050406030204" pitchFamily="18" charset="0"/>
                <a:ea typeface="Cambria" panose="02040503050406030204" pitchFamily="18" charset="0"/>
                <a:cs typeface="Leelawadee UI" panose="020B0502040204020203" pitchFamily="34" charset="-34"/>
              </a:rPr>
              <a:t>With the help of circle the fear amongst people of being judged will be less.</a:t>
            </a:r>
          </a:p>
        </p:txBody>
      </p:sp>
    </p:spTree>
    <p:extLst>
      <p:ext uri="{BB962C8B-B14F-4D97-AF65-F5344CB8AC3E}">
        <p14:creationId xmlns:p14="http://schemas.microsoft.com/office/powerpoint/2010/main" val="84681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6917-7518-FF6A-8ECB-BEFD109A99B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AC367CE-99AF-176B-ACDC-0B76A16724A6}"/>
              </a:ext>
            </a:extLst>
          </p:cNvPr>
          <p:cNvSpPr/>
          <p:nvPr/>
        </p:nvSpPr>
        <p:spPr>
          <a:xfrm>
            <a:off x="1797772" y="195943"/>
            <a:ext cx="8596456" cy="1107996"/>
          </a:xfrm>
          <a:prstGeom prst="rect">
            <a:avLst/>
          </a:prstGeom>
          <a:noFill/>
        </p:spPr>
        <p:txBody>
          <a:bodyPr wrap="none" lIns="91440" tIns="45720" rIns="91440" bIns="45720">
            <a:spAutoFit/>
          </a:bodyPr>
          <a:lstStyle/>
          <a:p>
            <a:pPr algn="ctr"/>
            <a:r>
              <a:rPr lang="en-US" sz="6600" b="1" dirty="0">
                <a:ln w="9525">
                  <a:solidFill>
                    <a:schemeClr val="tx1"/>
                  </a:solidFill>
                  <a:prstDash val="solid"/>
                </a:ln>
                <a:solidFill>
                  <a:schemeClr val="tx1">
                    <a:lumMod val="95000"/>
                    <a:lumOff val="5000"/>
                  </a:schemeClr>
                </a:solidFill>
                <a:effectLst>
                  <a:outerShdw blurRad="12700" dist="38100" dir="2700000" algn="tl" rotWithShape="0">
                    <a:schemeClr val="bg1">
                      <a:lumMod val="50000"/>
                    </a:schemeClr>
                  </a:outerShdw>
                </a:effectLst>
              </a:rPr>
              <a:t>EXPRESS THROUGH ART</a:t>
            </a:r>
          </a:p>
        </p:txBody>
      </p:sp>
      <p:sp>
        <p:nvSpPr>
          <p:cNvPr id="5" name="TextBox 4">
            <a:extLst>
              <a:ext uri="{FF2B5EF4-FFF2-40B4-BE49-F238E27FC236}">
                <a16:creationId xmlns:a16="http://schemas.microsoft.com/office/drawing/2014/main" id="{91D1B2BD-4B35-723D-F9AB-B08FDB5816E4}"/>
              </a:ext>
            </a:extLst>
          </p:cNvPr>
          <p:cNvSpPr txBox="1"/>
          <p:nvPr/>
        </p:nvSpPr>
        <p:spPr>
          <a:xfrm>
            <a:off x="201561" y="2077577"/>
            <a:ext cx="1178887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Many artists follow the conception of expressing their inner feelings through art in sundry forms like dancing, painting, drama, theater, music etc. It’s like their own way of expressing and conversing in their own language.</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Many artists prefer this technique as they are afraid of how the people around them will judge them if they verbalize and express themselves.</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They not only express their emotions but withal depict their conceptions about life i.e. how they view the world around them or the story of their life ( the struggles, bliss, achievements, experiences etc.) through colours, emotions, sound and actions in their work.</a:t>
            </a:r>
          </a:p>
        </p:txBody>
      </p:sp>
    </p:spTree>
    <p:extLst>
      <p:ext uri="{BB962C8B-B14F-4D97-AF65-F5344CB8AC3E}">
        <p14:creationId xmlns:p14="http://schemas.microsoft.com/office/powerpoint/2010/main" val="249967783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1403</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HEMADRI SINGH</dc:creator>
  <cp:lastModifiedBy>HEMADRI SINGH</cp:lastModifiedBy>
  <cp:revision>16</cp:revision>
  <dcterms:created xsi:type="dcterms:W3CDTF">2023-12-04T13:09:21Z</dcterms:created>
  <dcterms:modified xsi:type="dcterms:W3CDTF">2024-01-31T15:47:45Z</dcterms:modified>
</cp:coreProperties>
</file>