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 id="263" r:id="rId2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oppins Light" charset="1" panose="02000000000000000000"/>
      <p:regular r:id="rId10"/>
    </p:embeddedFont>
    <p:embeddedFont>
      <p:font typeface="Poppins Light Bold" charset="1" panose="02000000000000000000"/>
      <p:regular r:id="rId11"/>
    </p:embeddedFont>
    <p:embeddedFont>
      <p:font typeface="Poppins Bold" charset="1" panose="02000000000000000000"/>
      <p:regular r:id="rId12"/>
    </p:embeddedFont>
    <p:embeddedFont>
      <p:font typeface="Times New Roman" charset="1" panose="02030502070405020303"/>
      <p:regular r:id="rId13"/>
    </p:embeddedFont>
    <p:embeddedFont>
      <p:font typeface="Times New Roman Bold" charset="1" panose="02030802070405020303"/>
      <p:regular r:id="rId14"/>
    </p:embeddedFont>
    <p:embeddedFont>
      <p:font typeface="Times New Roman Italics" charset="1" panose="02030502070405090303"/>
      <p:regular r:id="rId15"/>
    </p:embeddedFont>
    <p:embeddedFont>
      <p:font typeface="Times New Roman Bold Italics" charset="1" panose="02030802070405090303"/>
      <p:regular r:id="rId16"/>
    </p:embeddedFont>
    <p:embeddedFont>
      <p:font typeface="Times New Roman Medium" charset="1" panose="02030502070405020303"/>
      <p:regular r:id="rId17"/>
    </p:embeddedFont>
    <p:embeddedFont>
      <p:font typeface="Times New Roman Medium Italics" charset="1" panose="02030502070405090303"/>
      <p:regular r:id="rId18"/>
    </p:embeddedFont>
    <p:embeddedFont>
      <p:font typeface="Times New Roman Semi-Bold" charset="1" panose="02030702070405020303"/>
      <p:regular r:id="rId19"/>
    </p:embeddedFont>
    <p:embeddedFont>
      <p:font typeface="Times New Roman Semi-Bold Italics" charset="1" panose="02030702070405090303"/>
      <p:regular r:id="rId20"/>
    </p:embeddedFont>
    <p:embeddedFont>
      <p:font typeface="Times New Roman Ultra-Bold" charset="1" panose="02030902070405020303"/>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22.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B3CEFD"/>
        </a:solidFill>
      </p:bgPr>
    </p:bg>
    <p:spTree>
      <p:nvGrpSpPr>
        <p:cNvPr id="1" name=""/>
        <p:cNvGrpSpPr/>
        <p:nvPr/>
      </p:nvGrpSpPr>
      <p:grpSpPr>
        <a:xfrm>
          <a:off x="0" y="0"/>
          <a:ext cx="0" cy="0"/>
          <a:chOff x="0" y="0"/>
          <a:chExt cx="0" cy="0"/>
        </a:xfrm>
      </p:grpSpPr>
      <p:sp>
        <p:nvSpPr>
          <p:cNvPr name="Freeform 2" id="2"/>
          <p:cNvSpPr/>
          <p:nvPr/>
        </p:nvSpPr>
        <p:spPr>
          <a:xfrm flipH="false" flipV="false" rot="0">
            <a:off x="16046279" y="1028700"/>
            <a:ext cx="1213021" cy="1080692"/>
          </a:xfrm>
          <a:custGeom>
            <a:avLst/>
            <a:gdLst/>
            <a:ahLst/>
            <a:cxnLst/>
            <a:rect r="r" b="b" t="t" l="l"/>
            <a:pathLst>
              <a:path h="1080692" w="1213021">
                <a:moveTo>
                  <a:pt x="0" y="0"/>
                </a:moveTo>
                <a:lnTo>
                  <a:pt x="1213021" y="0"/>
                </a:lnTo>
                <a:lnTo>
                  <a:pt x="1213021" y="1080692"/>
                </a:lnTo>
                <a:lnTo>
                  <a:pt x="0" y="10806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170643" y="3421549"/>
            <a:ext cx="964293" cy="3443902"/>
          </a:xfrm>
          <a:custGeom>
            <a:avLst/>
            <a:gdLst/>
            <a:ahLst/>
            <a:cxnLst/>
            <a:rect r="r" b="b" t="t" l="l"/>
            <a:pathLst>
              <a:path h="3443902" w="964293">
                <a:moveTo>
                  <a:pt x="0" y="0"/>
                </a:moveTo>
                <a:lnTo>
                  <a:pt x="964293" y="0"/>
                </a:lnTo>
                <a:lnTo>
                  <a:pt x="964293" y="3443902"/>
                </a:lnTo>
                <a:lnTo>
                  <a:pt x="0" y="34439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046279" y="8177608"/>
            <a:ext cx="1213021" cy="1080692"/>
          </a:xfrm>
          <a:custGeom>
            <a:avLst/>
            <a:gdLst/>
            <a:ahLst/>
            <a:cxnLst/>
            <a:rect r="r" b="b" t="t" l="l"/>
            <a:pathLst>
              <a:path h="1080692" w="1213021">
                <a:moveTo>
                  <a:pt x="0" y="0"/>
                </a:moveTo>
                <a:lnTo>
                  <a:pt x="1213021" y="0"/>
                </a:lnTo>
                <a:lnTo>
                  <a:pt x="1213021" y="1080692"/>
                </a:lnTo>
                <a:lnTo>
                  <a:pt x="0" y="10806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28700" y="3621159"/>
            <a:ext cx="11897797" cy="4331712"/>
          </a:xfrm>
          <a:custGeom>
            <a:avLst/>
            <a:gdLst/>
            <a:ahLst/>
            <a:cxnLst/>
            <a:rect r="r" b="b" t="t" l="l"/>
            <a:pathLst>
              <a:path h="4331712" w="11897797">
                <a:moveTo>
                  <a:pt x="0" y="0"/>
                </a:moveTo>
                <a:lnTo>
                  <a:pt x="11897797" y="0"/>
                </a:lnTo>
                <a:lnTo>
                  <a:pt x="11897797" y="4331712"/>
                </a:lnTo>
                <a:lnTo>
                  <a:pt x="0" y="4331712"/>
                </a:lnTo>
                <a:lnTo>
                  <a:pt x="0" y="0"/>
                </a:lnTo>
                <a:close/>
              </a:path>
            </a:pathLst>
          </a:custGeom>
          <a:blipFill>
            <a:blip r:embed="rId6"/>
            <a:stretch>
              <a:fillRect l="0" t="-26676" r="0" b="-1932"/>
            </a:stretch>
          </a:blipFill>
        </p:spPr>
      </p:sp>
      <p:sp>
        <p:nvSpPr>
          <p:cNvPr name="TextBox 6" id="6"/>
          <p:cNvSpPr txBox="true"/>
          <p:nvPr/>
        </p:nvSpPr>
        <p:spPr>
          <a:xfrm rot="0">
            <a:off x="1028700" y="1190625"/>
            <a:ext cx="13393595" cy="2430534"/>
          </a:xfrm>
          <a:prstGeom prst="rect">
            <a:avLst/>
          </a:prstGeom>
        </p:spPr>
        <p:txBody>
          <a:bodyPr anchor="t" rtlCol="false" tIns="0" lIns="0" bIns="0" rIns="0">
            <a:spAutoFit/>
          </a:bodyPr>
          <a:lstStyle/>
          <a:p>
            <a:pPr>
              <a:lnSpc>
                <a:spcPts val="18777"/>
              </a:lnSpc>
            </a:pPr>
            <a:r>
              <a:rPr lang="en-US" sz="17070">
                <a:solidFill>
                  <a:srgbClr val="FAFAFA"/>
                </a:solidFill>
                <a:latin typeface="Poppins Bold Bold"/>
              </a:rPr>
              <a:t>HAPPINESS</a:t>
            </a:r>
          </a:p>
        </p:txBody>
      </p:sp>
      <p:sp>
        <p:nvSpPr>
          <p:cNvPr name="TextBox 7" id="7"/>
          <p:cNvSpPr txBox="true"/>
          <p:nvPr/>
        </p:nvSpPr>
        <p:spPr>
          <a:xfrm rot="0">
            <a:off x="1028700" y="8626475"/>
            <a:ext cx="7584835" cy="1206500"/>
          </a:xfrm>
          <a:prstGeom prst="rect">
            <a:avLst/>
          </a:prstGeom>
        </p:spPr>
        <p:txBody>
          <a:bodyPr anchor="t" rtlCol="false" tIns="0" lIns="0" bIns="0" rIns="0">
            <a:spAutoFit/>
          </a:bodyPr>
          <a:lstStyle/>
          <a:p>
            <a:pPr>
              <a:lnSpc>
                <a:spcPts val="4899"/>
              </a:lnSpc>
            </a:pPr>
            <a:r>
              <a:rPr lang="en-US" sz="3499">
                <a:solidFill>
                  <a:srgbClr val="FAFAFA"/>
                </a:solidFill>
                <a:latin typeface="Poppins Light Bold"/>
              </a:rPr>
              <a:t>By - #Sunshinesoul</a:t>
            </a:r>
          </a:p>
          <a:p>
            <a:pPr>
              <a:lnSpc>
                <a:spcPts val="4899"/>
              </a:lnSpc>
              <a:spcBef>
                <a:spcPct val="0"/>
              </a:spcBef>
            </a:pPr>
            <a:r>
              <a:rPr lang="en-US" sz="3499">
                <a:solidFill>
                  <a:srgbClr val="FAFAFA"/>
                </a:solidFill>
                <a:latin typeface="Poppins Light Bold"/>
              </a:rPr>
              <a:t>Aditi Chopra &amp; Madhvendra Singh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sp>
        <p:nvSpPr>
          <p:cNvPr name="AutoShape 2" id="2"/>
          <p:cNvSpPr/>
          <p:nvPr/>
        </p:nvSpPr>
        <p:spPr>
          <a:xfrm rot="0">
            <a:off x="9144000" y="0"/>
            <a:ext cx="9144000" cy="10287000"/>
          </a:xfrm>
          <a:prstGeom prst="rect">
            <a:avLst/>
          </a:prstGeom>
          <a:solidFill>
            <a:srgbClr val="FFBCAD"/>
          </a:solidFill>
        </p:spPr>
      </p:sp>
      <p:sp>
        <p:nvSpPr>
          <p:cNvPr name="Freeform 3" id="3"/>
          <p:cNvSpPr/>
          <p:nvPr/>
        </p:nvSpPr>
        <p:spPr>
          <a:xfrm flipH="false" flipV="false" rot="0">
            <a:off x="1281011" y="4132968"/>
            <a:ext cx="6769212" cy="5526931"/>
          </a:xfrm>
          <a:custGeom>
            <a:avLst/>
            <a:gdLst/>
            <a:ahLst/>
            <a:cxnLst/>
            <a:rect r="r" b="b" t="t" l="l"/>
            <a:pathLst>
              <a:path h="5526931" w="6769212">
                <a:moveTo>
                  <a:pt x="0" y="0"/>
                </a:moveTo>
                <a:lnTo>
                  <a:pt x="6769211" y="0"/>
                </a:lnTo>
                <a:lnTo>
                  <a:pt x="6769211" y="5526931"/>
                </a:lnTo>
                <a:lnTo>
                  <a:pt x="0" y="5526931"/>
                </a:lnTo>
                <a:lnTo>
                  <a:pt x="0" y="0"/>
                </a:lnTo>
                <a:close/>
              </a:path>
            </a:pathLst>
          </a:custGeom>
          <a:blipFill>
            <a:blip r:embed="rId2"/>
            <a:stretch>
              <a:fillRect l="0" t="0" r="-22472" b="0"/>
            </a:stretch>
          </a:blipFill>
        </p:spPr>
      </p:sp>
      <p:sp>
        <p:nvSpPr>
          <p:cNvPr name="TextBox 4" id="4"/>
          <p:cNvSpPr txBox="true"/>
          <p:nvPr/>
        </p:nvSpPr>
        <p:spPr>
          <a:xfrm rot="0">
            <a:off x="1281011" y="1257300"/>
            <a:ext cx="7273833" cy="2081221"/>
          </a:xfrm>
          <a:prstGeom prst="rect">
            <a:avLst/>
          </a:prstGeom>
        </p:spPr>
        <p:txBody>
          <a:bodyPr anchor="t" rtlCol="false" tIns="0" lIns="0" bIns="0" rIns="0">
            <a:spAutoFit/>
          </a:bodyPr>
          <a:lstStyle/>
          <a:p>
            <a:pPr>
              <a:lnSpc>
                <a:spcPts val="8249"/>
              </a:lnSpc>
            </a:pPr>
            <a:r>
              <a:rPr lang="en-US" sz="7499">
                <a:solidFill>
                  <a:srgbClr val="FFBCAD"/>
                </a:solidFill>
                <a:latin typeface="Poppins Bold Bold"/>
              </a:rPr>
              <a:t>WHAT IS </a:t>
            </a:r>
          </a:p>
          <a:p>
            <a:pPr>
              <a:lnSpc>
                <a:spcPts val="8250"/>
              </a:lnSpc>
            </a:pPr>
            <a:r>
              <a:rPr lang="en-US" sz="7500">
                <a:solidFill>
                  <a:srgbClr val="FFBCAD"/>
                </a:solidFill>
                <a:latin typeface="Poppins Bold Bold"/>
              </a:rPr>
              <a:t>HAPPINESS? </a:t>
            </a:r>
          </a:p>
        </p:txBody>
      </p:sp>
      <p:sp>
        <p:nvSpPr>
          <p:cNvPr name="TextBox 5" id="5"/>
          <p:cNvSpPr txBox="true"/>
          <p:nvPr/>
        </p:nvSpPr>
        <p:spPr>
          <a:xfrm rot="0">
            <a:off x="9642076" y="280359"/>
            <a:ext cx="7617224" cy="10316027"/>
          </a:xfrm>
          <a:prstGeom prst="rect">
            <a:avLst/>
          </a:prstGeom>
        </p:spPr>
        <p:txBody>
          <a:bodyPr anchor="t" rtlCol="false" tIns="0" lIns="0" bIns="0" rIns="0">
            <a:spAutoFit/>
          </a:bodyPr>
          <a:lstStyle/>
          <a:p>
            <a:pPr marL="509989" indent="-254995" lvl="1">
              <a:lnSpc>
                <a:spcPts val="3307"/>
              </a:lnSpc>
              <a:spcBef>
                <a:spcPct val="0"/>
              </a:spcBef>
              <a:buFont typeface="Arial"/>
              <a:buChar char="•"/>
            </a:pPr>
            <a:r>
              <a:rPr lang="en-US" sz="2362">
                <a:solidFill>
                  <a:srgbClr val="FAFAFA"/>
                </a:solidFill>
                <a:latin typeface="Poppins Light"/>
              </a:rPr>
              <a:t>Joy, pleasure, contentment, and a sense of completion are some of the qualities that describe happy as an emotional state.</a:t>
            </a:r>
          </a:p>
          <a:p>
            <a:pPr>
              <a:lnSpc>
                <a:spcPts val="3307"/>
              </a:lnSpc>
              <a:spcBef>
                <a:spcPct val="0"/>
              </a:spcBef>
            </a:pPr>
          </a:p>
          <a:p>
            <a:pPr marL="509989" indent="-254995" lvl="1">
              <a:lnSpc>
                <a:spcPts val="3307"/>
              </a:lnSpc>
              <a:spcBef>
                <a:spcPct val="0"/>
              </a:spcBef>
              <a:buFont typeface="Arial"/>
              <a:buChar char="•"/>
            </a:pPr>
            <a:r>
              <a:rPr lang="en-US" sz="2362">
                <a:solidFill>
                  <a:srgbClr val="FAFAFA"/>
                </a:solidFill>
                <a:latin typeface="Poppins Light"/>
              </a:rPr>
              <a:t>It is frequently said to involve joyful feelings and a sense of fulfilment in one's life. </a:t>
            </a:r>
          </a:p>
          <a:p>
            <a:pPr>
              <a:lnSpc>
                <a:spcPts val="3307"/>
              </a:lnSpc>
              <a:spcBef>
                <a:spcPct val="0"/>
              </a:spcBef>
            </a:pPr>
          </a:p>
          <a:p>
            <a:pPr marL="509989" indent="-254995" lvl="1">
              <a:lnSpc>
                <a:spcPts val="3307"/>
              </a:lnSpc>
              <a:spcBef>
                <a:spcPct val="0"/>
              </a:spcBef>
              <a:buFont typeface="Arial"/>
              <a:buChar char="•"/>
            </a:pPr>
            <a:r>
              <a:rPr lang="en-US" sz="2362">
                <a:solidFill>
                  <a:srgbClr val="FAFAFA"/>
                </a:solidFill>
                <a:latin typeface="Poppins Light"/>
              </a:rPr>
              <a:t>Since the term "happiness" has such a broad definition, psychologists and other social scientists prefer to refer to this emotional state as "subjective well-being." Subjective well-being, as the name implies, primarily focuses on how a person feels about their current situation in life. </a:t>
            </a:r>
          </a:p>
          <a:p>
            <a:pPr>
              <a:lnSpc>
                <a:spcPts val="3307"/>
              </a:lnSpc>
              <a:spcBef>
                <a:spcPct val="0"/>
              </a:spcBef>
            </a:pPr>
          </a:p>
          <a:p>
            <a:pPr marL="509989" indent="-254995" lvl="1">
              <a:lnSpc>
                <a:spcPts val="3307"/>
              </a:lnSpc>
              <a:spcBef>
                <a:spcPct val="0"/>
              </a:spcBef>
              <a:buFont typeface="Arial"/>
              <a:buChar char="•"/>
            </a:pPr>
            <a:r>
              <a:rPr lang="en-US" sz="2362">
                <a:solidFill>
                  <a:srgbClr val="FAFAFA"/>
                </a:solidFill>
                <a:latin typeface="Poppins Light"/>
              </a:rPr>
              <a:t>The Greek philosopher Aristotle offered another definition of happiness, claiming that it is the only human want and that all other human desires are means to achieving it. He held that there were four types of happiness: happiness that came from immediate gratification, happiness that came from comparison and success, happiness that came from doing good deeds, and happiness that came from finding fullness. </a:t>
            </a:r>
          </a:p>
          <a:p>
            <a:pPr>
              <a:lnSpc>
                <a:spcPts val="3307"/>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B3CEFD"/>
        </a:solidFill>
      </p:bgPr>
    </p:bg>
    <p:spTree>
      <p:nvGrpSpPr>
        <p:cNvPr id="1" name=""/>
        <p:cNvGrpSpPr/>
        <p:nvPr/>
      </p:nvGrpSpPr>
      <p:grpSpPr>
        <a:xfrm>
          <a:off x="0" y="0"/>
          <a:ext cx="0" cy="0"/>
          <a:chOff x="0" y="0"/>
          <a:chExt cx="0" cy="0"/>
        </a:xfrm>
      </p:grpSpPr>
      <p:sp>
        <p:nvSpPr>
          <p:cNvPr name="TextBox 2" id="2"/>
          <p:cNvSpPr txBox="true"/>
          <p:nvPr/>
        </p:nvSpPr>
        <p:spPr>
          <a:xfrm rot="0">
            <a:off x="1028700" y="2881542"/>
            <a:ext cx="12531169" cy="7405458"/>
          </a:xfrm>
          <a:prstGeom prst="rect">
            <a:avLst/>
          </a:prstGeom>
        </p:spPr>
        <p:txBody>
          <a:bodyPr anchor="t" rtlCol="false" tIns="0" lIns="0" bIns="0" rIns="0">
            <a:spAutoFit/>
          </a:bodyPr>
          <a:lstStyle/>
          <a:p>
            <a:pPr marL="830144" indent="-415072" lvl="1">
              <a:lnSpc>
                <a:spcPts val="6036"/>
              </a:lnSpc>
              <a:buFont typeface="Arial"/>
              <a:buChar char="•"/>
            </a:pPr>
            <a:r>
              <a:rPr lang="en-US" sz="3845" spc="215">
                <a:solidFill>
                  <a:srgbClr val="FAFAFA"/>
                </a:solidFill>
                <a:latin typeface="Times New Roman Bold"/>
              </a:rPr>
              <a:t>Feeling like you are living the life you wanted</a:t>
            </a:r>
          </a:p>
          <a:p>
            <a:pPr marL="830144" indent="-415072" lvl="1">
              <a:lnSpc>
                <a:spcPts val="6036"/>
              </a:lnSpc>
              <a:buFont typeface="Arial"/>
              <a:buChar char="•"/>
            </a:pPr>
            <a:r>
              <a:rPr lang="en-US" sz="3845" spc="215">
                <a:solidFill>
                  <a:srgbClr val="FAFAFA"/>
                </a:solidFill>
                <a:latin typeface="Times New Roman Bold"/>
              </a:rPr>
              <a:t>Going with the flow and a willingness to take life as it comes</a:t>
            </a:r>
          </a:p>
          <a:p>
            <a:pPr marL="830144" indent="-415072" lvl="1">
              <a:lnSpc>
                <a:spcPts val="6036"/>
              </a:lnSpc>
              <a:buFont typeface="Arial"/>
              <a:buChar char="•"/>
            </a:pPr>
            <a:r>
              <a:rPr lang="en-US" sz="3845" spc="215">
                <a:solidFill>
                  <a:srgbClr val="FAFAFA"/>
                </a:solidFill>
                <a:latin typeface="Times New Roman Bold"/>
              </a:rPr>
              <a:t>Feeling that the conditions of your life are good</a:t>
            </a:r>
          </a:p>
          <a:p>
            <a:pPr marL="830144" indent="-415072" lvl="1">
              <a:lnSpc>
                <a:spcPts val="6036"/>
              </a:lnSpc>
              <a:buFont typeface="Arial"/>
              <a:buChar char="•"/>
            </a:pPr>
            <a:r>
              <a:rPr lang="en-US" sz="3845" spc="215">
                <a:solidFill>
                  <a:srgbClr val="FAFAFA"/>
                </a:solidFill>
                <a:latin typeface="Times New Roman Bold"/>
              </a:rPr>
              <a:t>Enjoying positive, healthy relationships with other people</a:t>
            </a:r>
          </a:p>
          <a:p>
            <a:pPr marL="830144" indent="-415072" lvl="1">
              <a:lnSpc>
                <a:spcPts val="6036"/>
              </a:lnSpc>
              <a:buFont typeface="Arial"/>
              <a:buChar char="•"/>
            </a:pPr>
            <a:r>
              <a:rPr lang="en-US" sz="3845" spc="215">
                <a:solidFill>
                  <a:srgbClr val="FAFAFA"/>
                </a:solidFill>
                <a:latin typeface="Times New Roman Bold"/>
              </a:rPr>
              <a:t>Feeling that you have accomplished (or will accomplish) what you want in life</a:t>
            </a:r>
          </a:p>
          <a:p>
            <a:pPr marL="830144" indent="-415072" lvl="1">
              <a:lnSpc>
                <a:spcPts val="6036"/>
              </a:lnSpc>
              <a:buFont typeface="Arial"/>
              <a:buChar char="•"/>
            </a:pPr>
            <a:r>
              <a:rPr lang="en-US" sz="3845" spc="215">
                <a:solidFill>
                  <a:srgbClr val="FAFAFA"/>
                </a:solidFill>
                <a:latin typeface="Times New Roman Bold"/>
              </a:rPr>
              <a:t>Feeling satisfied with your life.</a:t>
            </a:r>
          </a:p>
          <a:p>
            <a:pPr algn="ctr">
              <a:lnSpc>
                <a:spcPts val="3234"/>
              </a:lnSpc>
            </a:pPr>
          </a:p>
        </p:txBody>
      </p:sp>
      <p:sp>
        <p:nvSpPr>
          <p:cNvPr name="Freeform 3" id="3"/>
          <p:cNvSpPr/>
          <p:nvPr/>
        </p:nvSpPr>
        <p:spPr>
          <a:xfrm flipH="false" flipV="false" rot="0">
            <a:off x="-1156300" y="8075664"/>
            <a:ext cx="3912801" cy="4114800"/>
          </a:xfrm>
          <a:custGeom>
            <a:avLst/>
            <a:gdLst/>
            <a:ahLst/>
            <a:cxnLst/>
            <a:rect r="r" b="b" t="t" l="l"/>
            <a:pathLst>
              <a:path h="4114800" w="3912801">
                <a:moveTo>
                  <a:pt x="0" y="0"/>
                </a:moveTo>
                <a:lnTo>
                  <a:pt x="3912800" y="0"/>
                </a:lnTo>
                <a:lnTo>
                  <a:pt x="3912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800000">
            <a:off x="15302900" y="-1611890"/>
            <a:ext cx="3912801" cy="4114800"/>
          </a:xfrm>
          <a:custGeom>
            <a:avLst/>
            <a:gdLst/>
            <a:ahLst/>
            <a:cxnLst/>
            <a:rect r="r" b="b" t="t" l="l"/>
            <a:pathLst>
              <a:path h="4114800" w="3912801">
                <a:moveTo>
                  <a:pt x="0" y="0"/>
                </a:moveTo>
                <a:lnTo>
                  <a:pt x="3912800" y="0"/>
                </a:lnTo>
                <a:lnTo>
                  <a:pt x="3912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702755" y="2576698"/>
            <a:ext cx="4804072" cy="6681602"/>
          </a:xfrm>
          <a:custGeom>
            <a:avLst/>
            <a:gdLst/>
            <a:ahLst/>
            <a:cxnLst/>
            <a:rect r="r" b="b" t="t" l="l"/>
            <a:pathLst>
              <a:path h="6681602" w="4804072">
                <a:moveTo>
                  <a:pt x="0" y="0"/>
                </a:moveTo>
                <a:lnTo>
                  <a:pt x="4804072" y="0"/>
                </a:lnTo>
                <a:lnTo>
                  <a:pt x="4804072" y="6681602"/>
                </a:lnTo>
                <a:lnTo>
                  <a:pt x="0" y="6681602"/>
                </a:lnTo>
                <a:lnTo>
                  <a:pt x="0" y="0"/>
                </a:lnTo>
                <a:close/>
              </a:path>
            </a:pathLst>
          </a:custGeom>
          <a:blipFill>
            <a:blip r:embed="rId4"/>
            <a:stretch>
              <a:fillRect l="0" t="0" r="0" b="0"/>
            </a:stretch>
          </a:blipFill>
        </p:spPr>
      </p:sp>
      <p:sp>
        <p:nvSpPr>
          <p:cNvPr name="TextBox 6" id="6"/>
          <p:cNvSpPr txBox="true"/>
          <p:nvPr/>
        </p:nvSpPr>
        <p:spPr>
          <a:xfrm rot="0">
            <a:off x="1496295" y="512185"/>
            <a:ext cx="14608496" cy="3171825"/>
          </a:xfrm>
          <a:prstGeom prst="rect">
            <a:avLst/>
          </a:prstGeom>
        </p:spPr>
        <p:txBody>
          <a:bodyPr anchor="t" rtlCol="false" tIns="0" lIns="0" bIns="0" rIns="0">
            <a:spAutoFit/>
          </a:bodyPr>
          <a:lstStyle/>
          <a:p>
            <a:pPr>
              <a:lnSpc>
                <a:spcPts val="8250"/>
              </a:lnSpc>
            </a:pPr>
            <a:r>
              <a:rPr lang="en-US" sz="7500">
                <a:solidFill>
                  <a:srgbClr val="FAFAFA"/>
                </a:solidFill>
                <a:latin typeface="Poppins Bold Bold"/>
              </a:rPr>
              <a:t>SOME KEY SIGNS OF HAPPINESS INCLUDE</a:t>
            </a:r>
          </a:p>
          <a:p>
            <a:pPr>
              <a:lnSpc>
                <a:spcPts val="8250"/>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B3CEFD"/>
        </a:solidFill>
      </p:bgPr>
    </p:bg>
    <p:spTree>
      <p:nvGrpSpPr>
        <p:cNvPr id="1" name=""/>
        <p:cNvGrpSpPr/>
        <p:nvPr/>
      </p:nvGrpSpPr>
      <p:grpSpPr>
        <a:xfrm>
          <a:off x="0" y="0"/>
          <a:ext cx="0" cy="0"/>
          <a:chOff x="0" y="0"/>
          <a:chExt cx="0" cy="0"/>
        </a:xfrm>
      </p:grpSpPr>
      <p:sp>
        <p:nvSpPr>
          <p:cNvPr name="TextBox 2" id="2"/>
          <p:cNvSpPr txBox="true"/>
          <p:nvPr/>
        </p:nvSpPr>
        <p:spPr>
          <a:xfrm rot="0">
            <a:off x="1000125" y="1733090"/>
            <a:ext cx="12617382" cy="8458660"/>
          </a:xfrm>
          <a:prstGeom prst="rect">
            <a:avLst/>
          </a:prstGeom>
        </p:spPr>
        <p:txBody>
          <a:bodyPr anchor="t" rtlCol="false" tIns="0" lIns="0" bIns="0" rIns="0">
            <a:spAutoFit/>
          </a:bodyPr>
          <a:lstStyle/>
          <a:p>
            <a:pPr marL="732657" indent="-366328" lvl="1">
              <a:lnSpc>
                <a:spcPts val="5327"/>
              </a:lnSpc>
              <a:buFont typeface="Arial"/>
              <a:buChar char="•"/>
            </a:pPr>
            <a:r>
              <a:rPr lang="en-US" sz="3393" spc="190">
                <a:solidFill>
                  <a:srgbClr val="FAFAFA"/>
                </a:solidFill>
                <a:latin typeface="Times New Roman Bold"/>
              </a:rPr>
              <a:t> Joy: A often relatively brief feeling that is felt in the present moment</a:t>
            </a:r>
          </a:p>
          <a:p>
            <a:pPr marL="732657" indent="-366328" lvl="1">
              <a:lnSpc>
                <a:spcPts val="5327"/>
              </a:lnSpc>
              <a:buFont typeface="Arial"/>
              <a:buChar char="•"/>
            </a:pPr>
            <a:r>
              <a:rPr lang="en-US" sz="3393" spc="190">
                <a:solidFill>
                  <a:srgbClr val="FAFAFA"/>
                </a:solidFill>
                <a:latin typeface="Times New Roman Bold"/>
              </a:rPr>
              <a:t> Excitement: A happy feeling that involves looking forward to something with positive anticipation</a:t>
            </a:r>
          </a:p>
          <a:p>
            <a:pPr marL="732657" indent="-366328" lvl="1">
              <a:lnSpc>
                <a:spcPts val="5327"/>
              </a:lnSpc>
              <a:buFont typeface="Arial"/>
              <a:buChar char="•"/>
            </a:pPr>
            <a:r>
              <a:rPr lang="en-US" sz="3393" spc="190">
                <a:solidFill>
                  <a:srgbClr val="FAFAFA"/>
                </a:solidFill>
                <a:latin typeface="Times New Roman Bold"/>
              </a:rPr>
              <a:t> Gratitude: A positive emotion that involves being thankful and appreciative</a:t>
            </a:r>
          </a:p>
          <a:p>
            <a:pPr marL="732657" indent="-366328" lvl="1">
              <a:lnSpc>
                <a:spcPts val="5327"/>
              </a:lnSpc>
              <a:buFont typeface="Arial"/>
              <a:buChar char="•"/>
            </a:pPr>
            <a:r>
              <a:rPr lang="en-US" sz="3393" spc="190">
                <a:solidFill>
                  <a:srgbClr val="FAFAFA"/>
                </a:solidFill>
                <a:latin typeface="Times New Roman Bold"/>
              </a:rPr>
              <a:t> Pride: A feeling of satisfaction in something that you have accomplished</a:t>
            </a:r>
          </a:p>
          <a:p>
            <a:pPr marL="732657" indent="-366328" lvl="1">
              <a:lnSpc>
                <a:spcPts val="5327"/>
              </a:lnSpc>
              <a:buFont typeface="Arial"/>
              <a:buChar char="•"/>
            </a:pPr>
            <a:r>
              <a:rPr lang="en-US" sz="3393" spc="190">
                <a:solidFill>
                  <a:srgbClr val="FAFAFA"/>
                </a:solidFill>
                <a:latin typeface="Times New Roman Bold"/>
              </a:rPr>
              <a:t> Optimism: This is a way of looking at life with a positive, upbeat outlook</a:t>
            </a:r>
          </a:p>
          <a:p>
            <a:pPr marL="732657" indent="-366328" lvl="1">
              <a:lnSpc>
                <a:spcPts val="5327"/>
              </a:lnSpc>
              <a:buFont typeface="Arial"/>
              <a:buChar char="•"/>
            </a:pPr>
            <a:r>
              <a:rPr lang="en-US" sz="3393" spc="190">
                <a:solidFill>
                  <a:srgbClr val="FAFAFA"/>
                </a:solidFill>
                <a:latin typeface="Times New Roman Bold"/>
              </a:rPr>
              <a:t> Contentment: This type of happiness involves a sense of satisfaction</a:t>
            </a:r>
          </a:p>
          <a:p>
            <a:pPr algn="ctr">
              <a:lnSpc>
                <a:spcPts val="2308"/>
              </a:lnSpc>
            </a:pPr>
          </a:p>
        </p:txBody>
      </p:sp>
      <p:sp>
        <p:nvSpPr>
          <p:cNvPr name="Freeform 3" id="3"/>
          <p:cNvSpPr/>
          <p:nvPr/>
        </p:nvSpPr>
        <p:spPr>
          <a:xfrm flipH="false" flipV="false" rot="0">
            <a:off x="-1156300" y="8075664"/>
            <a:ext cx="3912801" cy="4114800"/>
          </a:xfrm>
          <a:custGeom>
            <a:avLst/>
            <a:gdLst/>
            <a:ahLst/>
            <a:cxnLst/>
            <a:rect r="r" b="b" t="t" l="l"/>
            <a:pathLst>
              <a:path h="4114800" w="3912801">
                <a:moveTo>
                  <a:pt x="0" y="0"/>
                </a:moveTo>
                <a:lnTo>
                  <a:pt x="3912800" y="0"/>
                </a:lnTo>
                <a:lnTo>
                  <a:pt x="3912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800000">
            <a:off x="15302900" y="-1611890"/>
            <a:ext cx="3912801" cy="4114800"/>
          </a:xfrm>
          <a:custGeom>
            <a:avLst/>
            <a:gdLst/>
            <a:ahLst/>
            <a:cxnLst/>
            <a:rect r="r" b="b" t="t" l="l"/>
            <a:pathLst>
              <a:path h="4114800" w="3912801">
                <a:moveTo>
                  <a:pt x="0" y="0"/>
                </a:moveTo>
                <a:lnTo>
                  <a:pt x="3912800" y="0"/>
                </a:lnTo>
                <a:lnTo>
                  <a:pt x="3912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778955" y="2576698"/>
            <a:ext cx="4804072" cy="6681602"/>
          </a:xfrm>
          <a:custGeom>
            <a:avLst/>
            <a:gdLst/>
            <a:ahLst/>
            <a:cxnLst/>
            <a:rect r="r" b="b" t="t" l="l"/>
            <a:pathLst>
              <a:path h="6681602" w="4804072">
                <a:moveTo>
                  <a:pt x="0" y="0"/>
                </a:moveTo>
                <a:lnTo>
                  <a:pt x="4804072" y="0"/>
                </a:lnTo>
                <a:lnTo>
                  <a:pt x="4804072" y="6681602"/>
                </a:lnTo>
                <a:lnTo>
                  <a:pt x="0" y="6681602"/>
                </a:lnTo>
                <a:lnTo>
                  <a:pt x="0" y="0"/>
                </a:lnTo>
                <a:close/>
              </a:path>
            </a:pathLst>
          </a:custGeom>
          <a:blipFill>
            <a:blip r:embed="rId4"/>
            <a:stretch>
              <a:fillRect l="0" t="0" r="0" b="0"/>
            </a:stretch>
          </a:blipFill>
        </p:spPr>
      </p:sp>
      <p:sp>
        <p:nvSpPr>
          <p:cNvPr name="TextBox 6" id="6"/>
          <p:cNvSpPr txBox="true"/>
          <p:nvPr/>
        </p:nvSpPr>
        <p:spPr>
          <a:xfrm rot="0">
            <a:off x="1496295" y="512185"/>
            <a:ext cx="14608496" cy="2124075"/>
          </a:xfrm>
          <a:prstGeom prst="rect">
            <a:avLst/>
          </a:prstGeom>
        </p:spPr>
        <p:txBody>
          <a:bodyPr anchor="t" rtlCol="false" tIns="0" lIns="0" bIns="0" rIns="0">
            <a:spAutoFit/>
          </a:bodyPr>
          <a:lstStyle/>
          <a:p>
            <a:pPr>
              <a:lnSpc>
                <a:spcPts val="8250"/>
              </a:lnSpc>
            </a:pPr>
            <a:r>
              <a:rPr lang="en-US" sz="7500">
                <a:solidFill>
                  <a:srgbClr val="FAFAFA"/>
                </a:solidFill>
                <a:latin typeface="Poppins Bold Bold"/>
              </a:rPr>
              <a:t>SOME TYPES OF HAPPINESS</a:t>
            </a:r>
          </a:p>
          <a:p>
            <a:pPr>
              <a:lnSpc>
                <a:spcPts val="8250"/>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B3CEFD"/>
        </a:solidFill>
      </p:bgPr>
    </p:bg>
    <p:spTree>
      <p:nvGrpSpPr>
        <p:cNvPr id="1" name=""/>
        <p:cNvGrpSpPr/>
        <p:nvPr/>
      </p:nvGrpSpPr>
      <p:grpSpPr>
        <a:xfrm>
          <a:off x="0" y="0"/>
          <a:ext cx="0" cy="0"/>
          <a:chOff x="0" y="0"/>
          <a:chExt cx="0" cy="0"/>
        </a:xfrm>
      </p:grpSpPr>
      <p:sp>
        <p:nvSpPr>
          <p:cNvPr name="Freeform 2" id="2"/>
          <p:cNvSpPr/>
          <p:nvPr/>
        </p:nvSpPr>
        <p:spPr>
          <a:xfrm flipH="false" flipV="false" rot="0">
            <a:off x="13613956" y="1290816"/>
            <a:ext cx="3057855" cy="3540209"/>
          </a:xfrm>
          <a:custGeom>
            <a:avLst/>
            <a:gdLst/>
            <a:ahLst/>
            <a:cxnLst/>
            <a:rect r="r" b="b" t="t" l="l"/>
            <a:pathLst>
              <a:path h="3540209" w="3057855">
                <a:moveTo>
                  <a:pt x="0" y="0"/>
                </a:moveTo>
                <a:lnTo>
                  <a:pt x="3057856" y="0"/>
                </a:lnTo>
                <a:lnTo>
                  <a:pt x="3057856" y="3540208"/>
                </a:lnTo>
                <a:lnTo>
                  <a:pt x="0" y="35402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892653" y="5485679"/>
            <a:ext cx="2992648" cy="3694627"/>
          </a:xfrm>
          <a:custGeom>
            <a:avLst/>
            <a:gdLst/>
            <a:ahLst/>
            <a:cxnLst/>
            <a:rect r="r" b="b" t="t" l="l"/>
            <a:pathLst>
              <a:path h="3694627" w="2992648">
                <a:moveTo>
                  <a:pt x="0" y="0"/>
                </a:moveTo>
                <a:lnTo>
                  <a:pt x="2992648" y="0"/>
                </a:lnTo>
                <a:lnTo>
                  <a:pt x="2992648" y="3694627"/>
                </a:lnTo>
                <a:lnTo>
                  <a:pt x="0" y="36946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8833555" y="716224"/>
            <a:ext cx="2360866" cy="4114800"/>
          </a:xfrm>
          <a:custGeom>
            <a:avLst/>
            <a:gdLst/>
            <a:ahLst/>
            <a:cxnLst/>
            <a:rect r="r" b="b" t="t" l="l"/>
            <a:pathLst>
              <a:path h="4114800" w="2360866">
                <a:moveTo>
                  <a:pt x="0" y="0"/>
                </a:moveTo>
                <a:lnTo>
                  <a:pt x="2360866" y="0"/>
                </a:lnTo>
                <a:lnTo>
                  <a:pt x="236086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144000" y="5485679"/>
            <a:ext cx="3466719" cy="4114800"/>
          </a:xfrm>
          <a:custGeom>
            <a:avLst/>
            <a:gdLst/>
            <a:ahLst/>
            <a:cxnLst/>
            <a:rect r="r" b="b" t="t" l="l"/>
            <a:pathLst>
              <a:path h="4114800" w="3466719">
                <a:moveTo>
                  <a:pt x="0" y="0"/>
                </a:moveTo>
                <a:lnTo>
                  <a:pt x="3466719" y="0"/>
                </a:lnTo>
                <a:lnTo>
                  <a:pt x="346671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6" id="6"/>
          <p:cNvGrpSpPr/>
          <p:nvPr/>
        </p:nvGrpSpPr>
        <p:grpSpPr>
          <a:xfrm rot="0">
            <a:off x="-156468" y="-25180"/>
            <a:ext cx="7429412" cy="10312180"/>
            <a:chOff x="0" y="0"/>
            <a:chExt cx="1956717" cy="2715965"/>
          </a:xfrm>
        </p:grpSpPr>
        <p:sp>
          <p:nvSpPr>
            <p:cNvPr name="Freeform 7" id="7"/>
            <p:cNvSpPr/>
            <p:nvPr/>
          </p:nvSpPr>
          <p:spPr>
            <a:xfrm flipH="false" flipV="false" rot="0">
              <a:off x="0" y="0"/>
              <a:ext cx="1956717" cy="2715965"/>
            </a:xfrm>
            <a:custGeom>
              <a:avLst/>
              <a:gdLst/>
              <a:ahLst/>
              <a:cxnLst/>
              <a:rect r="r" b="b" t="t" l="l"/>
              <a:pathLst>
                <a:path h="2715965" w="1956717">
                  <a:moveTo>
                    <a:pt x="0" y="0"/>
                  </a:moveTo>
                  <a:lnTo>
                    <a:pt x="1956717" y="0"/>
                  </a:lnTo>
                  <a:lnTo>
                    <a:pt x="1956717" y="2715965"/>
                  </a:lnTo>
                  <a:lnTo>
                    <a:pt x="0" y="2715965"/>
                  </a:lnTo>
                  <a:close/>
                </a:path>
              </a:pathLst>
            </a:custGeom>
            <a:solidFill>
              <a:srgbClr val="EEAA94"/>
            </a:solidFill>
          </p:spPr>
        </p:sp>
        <p:sp>
          <p:nvSpPr>
            <p:cNvPr name="TextBox 8" id="8"/>
            <p:cNvSpPr txBox="true"/>
            <p:nvPr/>
          </p:nvSpPr>
          <p:spPr>
            <a:xfrm>
              <a:off x="0" y="-47625"/>
              <a:ext cx="812800" cy="860425"/>
            </a:xfrm>
            <a:prstGeom prst="rect">
              <a:avLst/>
            </a:prstGeom>
          </p:spPr>
          <p:txBody>
            <a:bodyPr anchor="ctr" rtlCol="false" tIns="50800" lIns="50800" bIns="50800" rIns="50800"/>
            <a:lstStyle/>
            <a:p>
              <a:pPr algn="ctr">
                <a:lnSpc>
                  <a:spcPts val="3219"/>
                </a:lnSpc>
              </a:pPr>
            </a:p>
          </p:txBody>
        </p:sp>
      </p:grpSp>
      <p:sp>
        <p:nvSpPr>
          <p:cNvPr name="TextBox 9" id="9"/>
          <p:cNvSpPr txBox="true"/>
          <p:nvPr/>
        </p:nvSpPr>
        <p:spPr>
          <a:xfrm rot="0">
            <a:off x="356943" y="468700"/>
            <a:ext cx="8787057" cy="10542531"/>
          </a:xfrm>
          <a:prstGeom prst="rect">
            <a:avLst/>
          </a:prstGeom>
        </p:spPr>
        <p:txBody>
          <a:bodyPr anchor="t" rtlCol="false" tIns="0" lIns="0" bIns="0" rIns="0">
            <a:spAutoFit/>
          </a:bodyPr>
          <a:lstStyle/>
          <a:p>
            <a:pPr>
              <a:lnSpc>
                <a:spcPts val="14453"/>
              </a:lnSpc>
            </a:pPr>
            <a:r>
              <a:rPr lang="en-US" sz="10867" spc="510">
                <a:solidFill>
                  <a:srgbClr val="FAFAFA"/>
                </a:solidFill>
                <a:latin typeface="Poppins Bold"/>
              </a:rPr>
              <a:t>WHAT</a:t>
            </a:r>
          </a:p>
          <a:p>
            <a:pPr>
              <a:lnSpc>
                <a:spcPts val="14453"/>
              </a:lnSpc>
            </a:pPr>
            <a:r>
              <a:rPr lang="en-US" sz="10867" spc="510">
                <a:solidFill>
                  <a:srgbClr val="FAFAFA"/>
                </a:solidFill>
                <a:latin typeface="Poppins Bold"/>
              </a:rPr>
              <a:t>CAN</a:t>
            </a:r>
          </a:p>
          <a:p>
            <a:pPr>
              <a:lnSpc>
                <a:spcPts val="14453"/>
              </a:lnSpc>
            </a:pPr>
            <a:r>
              <a:rPr lang="en-US" sz="10867" spc="510">
                <a:solidFill>
                  <a:srgbClr val="FAFAFA"/>
                </a:solidFill>
                <a:latin typeface="Poppins Bold"/>
              </a:rPr>
              <a:t>WE DO</a:t>
            </a:r>
          </a:p>
          <a:p>
            <a:pPr>
              <a:lnSpc>
                <a:spcPts val="14453"/>
              </a:lnSpc>
            </a:pPr>
            <a:r>
              <a:rPr lang="en-US" sz="10867" spc="510">
                <a:solidFill>
                  <a:srgbClr val="FAFAFA"/>
                </a:solidFill>
                <a:latin typeface="Poppins Bold"/>
              </a:rPr>
              <a:t>TO BE HAPPY? </a:t>
            </a:r>
          </a:p>
          <a:p>
            <a:pPr>
              <a:lnSpc>
                <a:spcPts val="10305"/>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BCAD"/>
        </a:solidFill>
      </p:bgPr>
    </p:bg>
    <p:spTree>
      <p:nvGrpSpPr>
        <p:cNvPr id="1" name=""/>
        <p:cNvGrpSpPr/>
        <p:nvPr/>
      </p:nvGrpSpPr>
      <p:grpSpPr>
        <a:xfrm>
          <a:off x="0" y="0"/>
          <a:ext cx="0" cy="0"/>
          <a:chOff x="0" y="0"/>
          <a:chExt cx="0" cy="0"/>
        </a:xfrm>
      </p:grpSpPr>
      <p:sp>
        <p:nvSpPr>
          <p:cNvPr name="TextBox 2" id="2"/>
          <p:cNvSpPr txBox="true"/>
          <p:nvPr/>
        </p:nvSpPr>
        <p:spPr>
          <a:xfrm rot="0">
            <a:off x="3413535" y="2178859"/>
            <a:ext cx="11460931" cy="7005259"/>
          </a:xfrm>
          <a:prstGeom prst="rect">
            <a:avLst/>
          </a:prstGeom>
        </p:spPr>
        <p:txBody>
          <a:bodyPr anchor="t" rtlCol="false" tIns="0" lIns="0" bIns="0" rIns="0">
            <a:spAutoFit/>
          </a:bodyPr>
          <a:lstStyle/>
          <a:p>
            <a:pPr algn="ctr">
              <a:lnSpc>
                <a:spcPts val="11570"/>
              </a:lnSpc>
            </a:pPr>
            <a:r>
              <a:rPr lang="en-US" sz="8699" spc="408">
                <a:solidFill>
                  <a:srgbClr val="FAFAFA"/>
                </a:solidFill>
                <a:latin typeface="Poppins Bold Bold"/>
              </a:rPr>
              <a:t>WHAT IS HAPPINESS ACCORDING TO YOU?</a:t>
            </a:r>
          </a:p>
          <a:p>
            <a:pPr algn="ctr">
              <a:lnSpc>
                <a:spcPts val="8250"/>
              </a:lnSpc>
            </a:pPr>
          </a:p>
        </p:txBody>
      </p:sp>
      <p:sp>
        <p:nvSpPr>
          <p:cNvPr name="Freeform 3" id="3"/>
          <p:cNvSpPr/>
          <p:nvPr/>
        </p:nvSpPr>
        <p:spPr>
          <a:xfrm flipH="false" flipV="false" rot="0">
            <a:off x="1028700" y="1028700"/>
            <a:ext cx="1098529" cy="978689"/>
          </a:xfrm>
          <a:custGeom>
            <a:avLst/>
            <a:gdLst/>
            <a:ahLst/>
            <a:cxnLst/>
            <a:rect r="r" b="b" t="t" l="l"/>
            <a:pathLst>
              <a:path h="978689" w="1098529">
                <a:moveTo>
                  <a:pt x="0" y="0"/>
                </a:moveTo>
                <a:lnTo>
                  <a:pt x="1098529" y="0"/>
                </a:lnTo>
                <a:lnTo>
                  <a:pt x="1098529" y="978689"/>
                </a:lnTo>
                <a:lnTo>
                  <a:pt x="0" y="9786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160771" y="8279611"/>
            <a:ext cx="1098529" cy="978689"/>
          </a:xfrm>
          <a:custGeom>
            <a:avLst/>
            <a:gdLst/>
            <a:ahLst/>
            <a:cxnLst/>
            <a:rect r="r" b="b" t="t" l="l"/>
            <a:pathLst>
              <a:path h="978689" w="1098529">
                <a:moveTo>
                  <a:pt x="0" y="0"/>
                </a:moveTo>
                <a:lnTo>
                  <a:pt x="1098529" y="0"/>
                </a:lnTo>
                <a:lnTo>
                  <a:pt x="1098529" y="978689"/>
                </a:lnTo>
                <a:lnTo>
                  <a:pt x="0" y="9786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2772511" y="1028700"/>
            <a:ext cx="4486789" cy="2528918"/>
          </a:xfrm>
          <a:custGeom>
            <a:avLst/>
            <a:gdLst/>
            <a:ahLst/>
            <a:cxnLst/>
            <a:rect r="r" b="b" t="t" l="l"/>
            <a:pathLst>
              <a:path h="2528918" w="4486789">
                <a:moveTo>
                  <a:pt x="0" y="0"/>
                </a:moveTo>
                <a:lnTo>
                  <a:pt x="4486789" y="0"/>
                </a:lnTo>
                <a:lnTo>
                  <a:pt x="4486789" y="2528918"/>
                </a:lnTo>
                <a:lnTo>
                  <a:pt x="0" y="25289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0800000">
            <a:off x="1028700" y="6729382"/>
            <a:ext cx="4486789" cy="2528918"/>
          </a:xfrm>
          <a:custGeom>
            <a:avLst/>
            <a:gdLst/>
            <a:ahLst/>
            <a:cxnLst/>
            <a:rect r="r" b="b" t="t" l="l"/>
            <a:pathLst>
              <a:path h="2528918" w="4486789">
                <a:moveTo>
                  <a:pt x="0" y="0"/>
                </a:moveTo>
                <a:lnTo>
                  <a:pt x="4486789" y="0"/>
                </a:lnTo>
                <a:lnTo>
                  <a:pt x="4486789" y="2528918"/>
                </a:lnTo>
                <a:lnTo>
                  <a:pt x="0" y="25289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B3CEFD"/>
        </a:solidFill>
      </p:bgPr>
    </p:bg>
    <p:spTree>
      <p:nvGrpSpPr>
        <p:cNvPr id="1" name=""/>
        <p:cNvGrpSpPr/>
        <p:nvPr/>
      </p:nvGrpSpPr>
      <p:grpSpPr>
        <a:xfrm>
          <a:off x="0" y="0"/>
          <a:ext cx="0" cy="0"/>
          <a:chOff x="0" y="0"/>
          <a:chExt cx="0" cy="0"/>
        </a:xfrm>
      </p:grpSpPr>
      <p:grpSp>
        <p:nvGrpSpPr>
          <p:cNvPr name="Group 2" id="2"/>
          <p:cNvGrpSpPr/>
          <p:nvPr/>
        </p:nvGrpSpPr>
        <p:grpSpPr>
          <a:xfrm rot="0">
            <a:off x="10832501" y="1028700"/>
            <a:ext cx="6806238" cy="7388353"/>
            <a:chOff x="0" y="0"/>
            <a:chExt cx="9074984" cy="9851138"/>
          </a:xfrm>
        </p:grpSpPr>
        <p:sp>
          <p:nvSpPr>
            <p:cNvPr name="TextBox 3" id="3"/>
            <p:cNvSpPr txBox="true"/>
            <p:nvPr/>
          </p:nvSpPr>
          <p:spPr>
            <a:xfrm rot="0">
              <a:off x="0" y="1551654"/>
              <a:ext cx="9074984" cy="8299484"/>
            </a:xfrm>
            <a:prstGeom prst="rect">
              <a:avLst/>
            </a:prstGeom>
          </p:spPr>
          <p:txBody>
            <a:bodyPr anchor="t" rtlCol="false" tIns="0" lIns="0" bIns="0" rIns="0">
              <a:spAutoFit/>
            </a:bodyPr>
            <a:lstStyle/>
            <a:p>
              <a:pPr>
                <a:lnSpc>
                  <a:spcPts val="8249"/>
                </a:lnSpc>
              </a:pPr>
              <a:r>
                <a:rPr lang="en-US" sz="7499">
                  <a:solidFill>
                    <a:srgbClr val="FAFAFA"/>
                  </a:solidFill>
                  <a:latin typeface="Poppins Bold Bold"/>
                </a:rPr>
                <a:t>THINGS YOU HAVE DONE TO SPREAD HAPPINESS AROUND YOU</a:t>
              </a:r>
            </a:p>
            <a:p>
              <a:pPr>
                <a:lnSpc>
                  <a:spcPts val="8250"/>
                </a:lnSpc>
              </a:pPr>
            </a:p>
          </p:txBody>
        </p:sp>
        <p:sp>
          <p:nvSpPr>
            <p:cNvPr name="TextBox 4" id="4"/>
            <p:cNvSpPr txBox="true"/>
            <p:nvPr/>
          </p:nvSpPr>
          <p:spPr>
            <a:xfrm rot="0">
              <a:off x="0" y="47625"/>
              <a:ext cx="1821822" cy="953562"/>
            </a:xfrm>
            <a:prstGeom prst="rect">
              <a:avLst/>
            </a:prstGeom>
          </p:spPr>
          <p:txBody>
            <a:bodyPr anchor="t" rtlCol="false" tIns="0" lIns="0" bIns="0" rIns="0">
              <a:spAutoFit/>
            </a:bodyPr>
            <a:lstStyle/>
            <a:p>
              <a:pPr>
                <a:lnSpc>
                  <a:spcPts val="5500"/>
                </a:lnSpc>
              </a:pPr>
            </a:p>
          </p:txBody>
        </p:sp>
      </p:grpSp>
      <p:sp>
        <p:nvSpPr>
          <p:cNvPr name="Freeform 5" id="5"/>
          <p:cNvSpPr/>
          <p:nvPr/>
        </p:nvSpPr>
        <p:spPr>
          <a:xfrm flipH="false" flipV="false" rot="0">
            <a:off x="15165463" y="8661505"/>
            <a:ext cx="3882875" cy="4114800"/>
          </a:xfrm>
          <a:custGeom>
            <a:avLst/>
            <a:gdLst/>
            <a:ahLst/>
            <a:cxnLst/>
            <a:rect r="r" b="b" t="t" l="l"/>
            <a:pathLst>
              <a:path h="4114800" w="3882875">
                <a:moveTo>
                  <a:pt x="0" y="0"/>
                </a:moveTo>
                <a:lnTo>
                  <a:pt x="3882874" y="0"/>
                </a:lnTo>
                <a:lnTo>
                  <a:pt x="38828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577595" y="-561121"/>
            <a:ext cx="10723706" cy="11409242"/>
          </a:xfrm>
          <a:custGeom>
            <a:avLst/>
            <a:gdLst/>
            <a:ahLst/>
            <a:cxnLst/>
            <a:rect r="r" b="b" t="t" l="l"/>
            <a:pathLst>
              <a:path h="11409242" w="10723706">
                <a:moveTo>
                  <a:pt x="0" y="0"/>
                </a:moveTo>
                <a:lnTo>
                  <a:pt x="10723707" y="0"/>
                </a:lnTo>
                <a:lnTo>
                  <a:pt x="10723707" y="11409242"/>
                </a:lnTo>
                <a:lnTo>
                  <a:pt x="0" y="11409242"/>
                </a:lnTo>
                <a:lnTo>
                  <a:pt x="0" y="0"/>
                </a:lnTo>
                <a:close/>
              </a:path>
            </a:pathLst>
          </a:custGeom>
          <a:blipFill>
            <a:blip r:embed="rId4"/>
            <a:stretch>
              <a:fillRect l="-6399" t="0" r="-52987"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BCAD"/>
        </a:solidFill>
      </p:bgPr>
    </p:bg>
    <p:spTree>
      <p:nvGrpSpPr>
        <p:cNvPr id="1" name=""/>
        <p:cNvGrpSpPr/>
        <p:nvPr/>
      </p:nvGrpSpPr>
      <p:grpSpPr>
        <a:xfrm>
          <a:off x="0" y="0"/>
          <a:ext cx="0" cy="0"/>
          <a:chOff x="0" y="0"/>
          <a:chExt cx="0" cy="0"/>
        </a:xfrm>
      </p:grpSpPr>
      <p:sp>
        <p:nvSpPr>
          <p:cNvPr name="TextBox 2" id="2"/>
          <p:cNvSpPr txBox="true"/>
          <p:nvPr/>
        </p:nvSpPr>
        <p:spPr>
          <a:xfrm rot="0">
            <a:off x="1539286" y="3495413"/>
            <a:ext cx="15209427" cy="4202458"/>
          </a:xfrm>
          <a:prstGeom prst="rect">
            <a:avLst/>
          </a:prstGeom>
        </p:spPr>
        <p:txBody>
          <a:bodyPr anchor="t" rtlCol="false" tIns="0" lIns="0" bIns="0" rIns="0">
            <a:spAutoFit/>
          </a:bodyPr>
          <a:lstStyle/>
          <a:p>
            <a:pPr algn="ctr">
              <a:lnSpc>
                <a:spcPts val="10948"/>
              </a:lnSpc>
            </a:pPr>
            <a:r>
              <a:rPr lang="en-US" sz="9953">
                <a:solidFill>
                  <a:srgbClr val="FAFAFA"/>
                </a:solidFill>
                <a:latin typeface="Poppins Bold Bold"/>
              </a:rPr>
              <a:t>THANKS </a:t>
            </a:r>
          </a:p>
          <a:p>
            <a:pPr algn="ctr">
              <a:lnSpc>
                <a:spcPts val="10948"/>
              </a:lnSpc>
            </a:pPr>
            <a:r>
              <a:rPr lang="en-US" sz="9953">
                <a:solidFill>
                  <a:srgbClr val="FAFAFA"/>
                </a:solidFill>
                <a:latin typeface="Poppins Bold Bold"/>
              </a:rPr>
              <a:t>FOR</a:t>
            </a:r>
          </a:p>
          <a:p>
            <a:pPr algn="ctr">
              <a:lnSpc>
                <a:spcPts val="10948"/>
              </a:lnSpc>
            </a:pPr>
            <a:r>
              <a:rPr lang="en-US" sz="9953">
                <a:solidFill>
                  <a:srgbClr val="FAFAFA"/>
                </a:solidFill>
                <a:latin typeface="Poppins Bold Bold"/>
              </a:rPr>
              <a:t>LISTENING!! :)</a:t>
            </a:r>
          </a:p>
        </p:txBody>
      </p:sp>
      <p:sp>
        <p:nvSpPr>
          <p:cNvPr name="Freeform 3" id="3"/>
          <p:cNvSpPr/>
          <p:nvPr/>
        </p:nvSpPr>
        <p:spPr>
          <a:xfrm flipH="false" flipV="false" rot="0">
            <a:off x="1028700" y="1028700"/>
            <a:ext cx="1098529" cy="978689"/>
          </a:xfrm>
          <a:custGeom>
            <a:avLst/>
            <a:gdLst/>
            <a:ahLst/>
            <a:cxnLst/>
            <a:rect r="r" b="b" t="t" l="l"/>
            <a:pathLst>
              <a:path h="978689" w="1098529">
                <a:moveTo>
                  <a:pt x="0" y="0"/>
                </a:moveTo>
                <a:lnTo>
                  <a:pt x="1098529" y="0"/>
                </a:lnTo>
                <a:lnTo>
                  <a:pt x="1098529" y="978689"/>
                </a:lnTo>
                <a:lnTo>
                  <a:pt x="0" y="9786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160771" y="8279611"/>
            <a:ext cx="1098529" cy="978689"/>
          </a:xfrm>
          <a:custGeom>
            <a:avLst/>
            <a:gdLst/>
            <a:ahLst/>
            <a:cxnLst/>
            <a:rect r="r" b="b" t="t" l="l"/>
            <a:pathLst>
              <a:path h="978689" w="1098529">
                <a:moveTo>
                  <a:pt x="0" y="0"/>
                </a:moveTo>
                <a:lnTo>
                  <a:pt x="1098529" y="0"/>
                </a:lnTo>
                <a:lnTo>
                  <a:pt x="1098529" y="978689"/>
                </a:lnTo>
                <a:lnTo>
                  <a:pt x="0" y="9786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2772511" y="1028700"/>
            <a:ext cx="4486789" cy="2528918"/>
          </a:xfrm>
          <a:custGeom>
            <a:avLst/>
            <a:gdLst/>
            <a:ahLst/>
            <a:cxnLst/>
            <a:rect r="r" b="b" t="t" l="l"/>
            <a:pathLst>
              <a:path h="2528918" w="4486789">
                <a:moveTo>
                  <a:pt x="0" y="0"/>
                </a:moveTo>
                <a:lnTo>
                  <a:pt x="4486789" y="0"/>
                </a:lnTo>
                <a:lnTo>
                  <a:pt x="4486789" y="2528918"/>
                </a:lnTo>
                <a:lnTo>
                  <a:pt x="0" y="25289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0800000">
            <a:off x="1028700" y="6729382"/>
            <a:ext cx="4486789" cy="2528918"/>
          </a:xfrm>
          <a:custGeom>
            <a:avLst/>
            <a:gdLst/>
            <a:ahLst/>
            <a:cxnLst/>
            <a:rect r="r" b="b" t="t" l="l"/>
            <a:pathLst>
              <a:path h="2528918" w="4486789">
                <a:moveTo>
                  <a:pt x="0" y="0"/>
                </a:moveTo>
                <a:lnTo>
                  <a:pt x="4486789" y="0"/>
                </a:lnTo>
                <a:lnTo>
                  <a:pt x="4486789" y="2528918"/>
                </a:lnTo>
                <a:lnTo>
                  <a:pt x="0" y="25289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DAFwl-KtJ1Y</dc:identifier>
  <dcterms:modified xsi:type="dcterms:W3CDTF">2011-08-01T06:04:30Z</dcterms:modified>
  <cp:revision>1</cp:revision>
  <dc:title>Copy of Happiness</dc:title>
</cp:coreProperties>
</file>