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5" r:id="rId3"/>
    <p:sldId id="277" r:id="rId4"/>
    <p:sldId id="27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0" r:id="rId21"/>
    <p:sldId id="272" r:id="rId22"/>
    <p:sldId id="279" r:id="rId23"/>
    <p:sldId id="273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816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D972A-E699-4B68-A572-5FD472B01C3E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B004D-7BEE-41C6-808C-3C1408288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B004D-7BEE-41C6-808C-3C14082881A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7BF5B-DCDE-4E95-9E90-020FB6C9D449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2EDB4-2DB4-4EAD-91FD-0780E3DB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audio" Target="file:///C:\Users\Doc\Desktop\Documents\1%20Docs%20ACT%20Business%202011\PR\CABT%20PPT\An%20Ocean%20Apart.mp3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dphd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Doc’s Mental Health Axioms</a:t>
            </a:r>
          </a:p>
        </p:txBody>
      </p:sp>
      <p:pic>
        <p:nvPicPr>
          <p:cNvPr id="7" name="Picture Placeholder 6" descr="02115_malignestarrysky_1280x800.jpg"/>
          <p:cNvPicPr>
            <a:picLocks noGrp="1" noChangeAspect="1"/>
          </p:cNvPicPr>
          <p:nvPr>
            <p:ph type="pic" idx="1"/>
          </p:nvPr>
        </p:nvPicPr>
        <p:blipFill>
          <a:blip r:embed="rId6" cstate="print"/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685800" y="685800"/>
            <a:ext cx="7772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CABT</a:t>
            </a:r>
            <a:r>
              <a:rPr lang="en-US" sz="6000" b="1" dirty="0"/>
              <a:t> </a:t>
            </a:r>
          </a:p>
          <a:p>
            <a:pPr algn="ctr"/>
            <a:r>
              <a:rPr lang="en-US" sz="6000" b="1" dirty="0"/>
              <a:t>Mental Health Axioms</a:t>
            </a:r>
          </a:p>
        </p:txBody>
      </p:sp>
      <p:pic>
        <p:nvPicPr>
          <p:cNvPr id="8" name="An Ocean Apar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01 Beethoven- Piano Concerto #5 In E Flat, Op. 73, 'Emperor' - 1. Allegro">
            <a:hlinkClick r:id="" action="ppaction://media"/>
            <a:extLst>
              <a:ext uri="{FF2B5EF4-FFF2-40B4-BE49-F238E27FC236}">
                <a16:creationId xmlns:a16="http://schemas.microsoft.com/office/drawing/2014/main" id="{AB487935-CB34-4625-84CD-E221EF47CD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64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0800" y="5029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5181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43934"/>
            <a:ext cx="26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533400"/>
            <a:ext cx="617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basic need in all human beings is </a:t>
            </a:r>
          </a:p>
          <a:p>
            <a:pPr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feel significant, to have purpose in</a:t>
            </a:r>
          </a:p>
          <a:p>
            <a:pPr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your life.</a:t>
            </a:r>
            <a:endParaRPr lang="en-US" sz="2800" dirty="0"/>
          </a:p>
        </p:txBody>
      </p:sp>
      <p:pic>
        <p:nvPicPr>
          <p:cNvPr id="9" name="Picture 8" descr="photos-07 , birds in form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743200" y="914400"/>
            <a:ext cx="579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basic need in all human beings is to feel significant, to have purpose in life.</a:t>
            </a:r>
          </a:p>
        </p:txBody>
      </p:sp>
    </p:spTree>
  </p:cSld>
  <p:clrMapOvr>
    <a:masterClrMapping/>
  </p:clrMapOvr>
  <p:transition spd="slow" advClick="0" advTm="7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ve, 2 flamin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4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04800" y="228600"/>
            <a:ext cx="411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fear of being abandoned is the need to be connected.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7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s-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752959" y="304800"/>
            <a:ext cx="56380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three things we fight about: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the need for significance,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 fear of abandonment,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 the need to feel in control.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s-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914399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838200"/>
            <a:ext cx="899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People are going to do what they are going to do, not what you think they should do. 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7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5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762000" y="533400"/>
            <a:ext cx="2286000" cy="523220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ut downs,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0" y="1600200"/>
            <a:ext cx="2438400" cy="523220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Name calling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86200" y="381000"/>
            <a:ext cx="1600200" cy="523220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Threats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00800" y="762000"/>
            <a:ext cx="2057400" cy="523220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Sarcasm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04800" y="1371600"/>
            <a:ext cx="2286000" cy="523220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D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emanding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019800" y="3962400"/>
            <a:ext cx="3124200" cy="954107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Tend to escalate conflicts.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33400" y="2209800"/>
            <a:ext cx="2209800" cy="523220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Controlling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676400" y="2971800"/>
            <a:ext cx="2438400" cy="523220"/>
          </a:xfrm>
          <a:prstGeom prst="rect">
            <a:avLst/>
          </a:prstGeom>
          <a:solidFill>
            <a:schemeClr val="bg2">
              <a:lumMod val="75000"/>
              <a:alpha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&amp; Guilt trips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makh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4249" y="0"/>
            <a:ext cx="930042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34000" y="274320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…will reduce in intensity and are free to change.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5240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Feelings expressed verbally,</a:t>
            </a:r>
          </a:p>
          <a:p>
            <a:r>
              <a:rPr lang="en-US" sz="2800" b="1" dirty="0"/>
              <a:t> as intensely as they are felt… </a:t>
            </a:r>
          </a:p>
        </p:txBody>
      </p:sp>
    </p:spTree>
  </p:cSld>
  <p:clrMapOvr>
    <a:masterClrMapping/>
  </p:clrMapOvr>
  <p:transition spd="slow" advClick="0" advTm="8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, pengu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5" y="0"/>
            <a:ext cx="91299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81000" y="685800"/>
            <a:ext cx="472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Fear, embarrassment and love are the three emotions that get us to change.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7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3, b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596" y="0"/>
            <a:ext cx="9186596" cy="716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38200" y="381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4724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43934"/>
            <a:ext cx="26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76200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Shame, humiliation and guilt are the three emotions that will keep you from change.</a:t>
            </a:r>
          </a:p>
        </p:txBody>
      </p:sp>
    </p:spTree>
  </p:cSld>
  <p:clrMapOvr>
    <a:masterClrMapping/>
  </p:clrMapOvr>
  <p:transition spd="slow" advClick="0" advTm="7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%20Viv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3712" y="-1"/>
            <a:ext cx="9275084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19800" y="228600"/>
            <a:ext cx="3124200" cy="1200329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Feelings are not good or bad, but thinking makes them so.</a:t>
            </a:r>
          </a:p>
        </p:txBody>
      </p:sp>
    </p:spTree>
  </p:cSld>
  <p:clrMapOvr>
    <a:masterClrMapping/>
  </p:clrMapOvr>
  <p:transition spd="slow" advClick="0" advTm="8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se, cute littl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7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28600" y="404455"/>
            <a:ext cx="586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opposite of love is not hate... 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86000" y="5867400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…it’s indifference. 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Doc’s Mental Health Axioms</a:t>
            </a:r>
          </a:p>
        </p:txBody>
      </p:sp>
      <p:pic>
        <p:nvPicPr>
          <p:cNvPr id="7" name="Picture Placeholder 6" descr="02115_malignestarrysky_1280x80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914400" y="1524000"/>
            <a:ext cx="7229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An axiom is a self-evident principle or a principle that is accepted           as true without proof.</a:t>
            </a:r>
          </a:p>
        </p:txBody>
      </p:sp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-85725" y="5585006"/>
            <a:ext cx="93154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Mental health is: </a:t>
            </a:r>
          </a:p>
          <a:p>
            <a:pPr marL="0" marR="0" lvl="0" indent="1143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nowing what you feel when you feel it; </a:t>
            </a:r>
            <a:endParaRPr kumimoji="0" 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-85725" y="5800449"/>
            <a:ext cx="9315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ccepting what you feel when you feel it; </a:t>
            </a:r>
          </a:p>
        </p:txBody>
      </p:sp>
    </p:spTree>
  </p:cSld>
  <p:clrMapOvr>
    <a:masterClrMapping/>
  </p:clrMapOvr>
  <p:transition spd="slow" advClick="0" advTm="8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-85725" y="5800449"/>
            <a:ext cx="9315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 </a:t>
            </a:r>
            <a:r>
              <a:rPr kumimoji="0" lang="en-US" sz="28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xpressing your feelings in acceptable ways.</a:t>
            </a:r>
            <a:endParaRPr kumimoji="0" 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s-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95800" y="2438400"/>
            <a:ext cx="4191000" cy="3539430"/>
          </a:xfrm>
          <a:prstGeom prst="rect">
            <a:avLst/>
          </a:prstGeom>
          <a:solidFill>
            <a:schemeClr val="tx1">
              <a:lumMod val="85000"/>
              <a:alpha val="71000"/>
            </a:schemeClr>
          </a:solidFill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/>
                <a:solidFill>
                  <a:schemeClr val="bg1"/>
                </a:solidFill>
                <a:latin typeface="Calibri" pitchFamily="34" charset="0"/>
              </a:rPr>
              <a:t>Change using the Cognitive &gt; Affective approach involves working </a:t>
            </a:r>
            <a:r>
              <a:rPr lang="en-US" sz="3200" b="1" dirty="0">
                <a:ln w="3175"/>
                <a:solidFill>
                  <a:schemeClr val="bg1"/>
                </a:solidFill>
                <a:latin typeface="Calibri" pitchFamily="34" charset="0"/>
              </a:rPr>
              <a:t>with</a:t>
            </a:r>
            <a:r>
              <a:rPr lang="en-US" sz="3200" b="1" dirty="0">
                <a:ln w="50800"/>
                <a:solidFill>
                  <a:schemeClr val="bg1"/>
                </a:solidFill>
                <a:latin typeface="Calibri" pitchFamily="34" charset="0"/>
              </a:rPr>
              <a:t> both the right (emotional) and left  (logical) sides of the brain.</a:t>
            </a:r>
          </a:p>
        </p:txBody>
      </p:sp>
    </p:spTree>
  </p:cSld>
  <p:clrMapOvr>
    <a:masterClrMapping/>
  </p:clrMapOvr>
  <p:transition spd="slow" advClick="0" advTm="8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47645"/>
          </a:xfrm>
          <a:prstGeom prst="rect">
            <a:avLst/>
          </a:prstGeom>
          <a:solidFill>
            <a:schemeClr val="bg2">
              <a:lumMod val="20000"/>
              <a:lumOff val="80000"/>
              <a:alpha val="6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dirty="0"/>
              <a:t>If you would like more detailed information on </a:t>
            </a:r>
          </a:p>
          <a:p>
            <a:pPr algn="ctr">
              <a:buNone/>
            </a:pPr>
            <a:r>
              <a:rPr lang="en-US" sz="4800" dirty="0"/>
              <a:t>Cognitive Affective Behavioral Theory and Doc’s Interventions, please visit :</a:t>
            </a:r>
          </a:p>
          <a:p>
            <a:pPr algn="ctr">
              <a:buNone/>
            </a:pPr>
            <a:endParaRPr lang="en-US" sz="2800" dirty="0"/>
          </a:p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hlinkClick r:id="rId3"/>
              </a:rPr>
              <a:t>WWW.DocDPhD.com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</a:rPr>
              <a:t> </a:t>
            </a:r>
            <a:endParaRPr lang="en-US" sz="48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Doc’s Mental Health Axioms</a:t>
            </a:r>
          </a:p>
        </p:txBody>
      </p:sp>
      <p:pic>
        <p:nvPicPr>
          <p:cNvPr id="7" name="Picture Placeholder 6" descr="02115_malignestarrysky_1280x80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1219200" y="533400"/>
            <a:ext cx="6705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All therapeutic models are built on axioms.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800" b="1" dirty="0"/>
              <a:t>These axioms can be used as sub–concepts           and can be layered one on top of another. 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800" b="1" dirty="0"/>
              <a:t>Using axioms effectively and explaining them clearly augments and enhances       the therapeutic process.</a:t>
            </a:r>
          </a:p>
          <a:p>
            <a:pPr algn="ctr"/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1219200" y="4724400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  </a:t>
            </a:r>
          </a:p>
        </p:txBody>
      </p:sp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Doc’s Mental Health Axioms</a:t>
            </a:r>
          </a:p>
        </p:txBody>
      </p:sp>
      <p:pic>
        <p:nvPicPr>
          <p:cNvPr id="7" name="Picture Placeholder 6" descr="02115_malignestarrysky_1280x80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838200" y="1752600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following axioms are used in </a:t>
            </a:r>
            <a:r>
              <a:rPr lang="en-US" sz="4000" b="1" u="sng" dirty="0"/>
              <a:t>C</a:t>
            </a:r>
            <a:r>
              <a:rPr lang="en-US" sz="3200" b="1" dirty="0"/>
              <a:t>ognitive, </a:t>
            </a:r>
            <a:r>
              <a:rPr lang="en-US" sz="4000" b="1" u="sng" dirty="0"/>
              <a:t>A</a:t>
            </a:r>
            <a:r>
              <a:rPr lang="en-US" sz="3200" b="1" dirty="0"/>
              <a:t>ffective, </a:t>
            </a:r>
            <a:r>
              <a:rPr lang="en-US" sz="4000" b="1" u="sng" dirty="0"/>
              <a:t>B</a:t>
            </a:r>
            <a:r>
              <a:rPr lang="en-US" sz="3200" b="1" dirty="0"/>
              <a:t>ehavioral </a:t>
            </a:r>
            <a:r>
              <a:rPr lang="en-US" sz="4000" b="1" u="sng" dirty="0"/>
              <a:t>T</a:t>
            </a:r>
            <a:r>
              <a:rPr lang="en-US" sz="3200" b="1" dirty="0"/>
              <a:t>herapy.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3048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ear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20000" b="20000"/>
          <a:stretch>
            <a:fillRect/>
          </a:stretch>
        </p:blipFill>
        <p:spPr>
          <a:xfrm>
            <a:off x="-197427" y="0"/>
            <a:ext cx="9341427" cy="708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 flipH="1">
            <a:off x="4724400" y="5715000"/>
            <a:ext cx="4419598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  <a:alpha val="71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Words have no meanings, only people have meanings.</a:t>
            </a:r>
          </a:p>
        </p:txBody>
      </p:sp>
    </p:spTree>
  </p:cSld>
  <p:clrMapOvr>
    <a:masterClrMapping/>
  </p:clrMapOvr>
  <p:transition spd="slow" advClick="0" advTm="6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80870" cy="701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52635" y="306289"/>
            <a:ext cx="68387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Thoughts precede feelings; therefore,..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0" y="4022468"/>
            <a:ext cx="434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… you can choose what you feel by changing what you think.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, eagl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082" y="0"/>
            <a:ext cx="9148082" cy="694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495800" y="228600"/>
            <a:ext cx="464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All behavior has purpose.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7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s-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0"/>
            <a:ext cx="9372600" cy="70027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18288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What you </a:t>
            </a:r>
            <a:r>
              <a:rPr lang="en-US" sz="4000" b="1" u="sng" dirty="0">
                <a:solidFill>
                  <a:schemeClr val="bg2">
                    <a:lumMod val="50000"/>
                  </a:schemeClr>
                </a:solidFill>
              </a:rPr>
              <a:t>do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 is always the truth.</a:t>
            </a:r>
            <a:endParaRPr lang="en-US" sz="4000" b="1" dirty="0"/>
          </a:p>
        </p:txBody>
      </p:sp>
    </p:spTree>
  </p:cSld>
  <p:clrMapOvr>
    <a:masterClrMapping/>
  </p:clrMapOvr>
  <p:transition spd="slow" advClick="0" advTm="6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s-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04800" y="2667000"/>
            <a:ext cx="388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Whenever you feel guilty,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 will set yourself up to be punished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7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1749</TotalTime>
  <Words>444</Words>
  <Application>Microsoft Office PowerPoint</Application>
  <PresentationFormat>On-screen Show (4:3)</PresentationFormat>
  <Paragraphs>81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Daryl Austin</dc:creator>
  <cp:lastModifiedBy>Doc Downing</cp:lastModifiedBy>
  <cp:revision>87</cp:revision>
  <dcterms:created xsi:type="dcterms:W3CDTF">2010-07-29T02:55:57Z</dcterms:created>
  <dcterms:modified xsi:type="dcterms:W3CDTF">2021-03-10T22:46:51Z</dcterms:modified>
</cp:coreProperties>
</file>