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9E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1520" y="5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5DED4F8-20F0-442D-9304-CAA5D9E7F34B}" type="datetimeFigureOut">
              <a:rPr lang="en-US" smtClean="0"/>
              <a:pPr/>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DED4F8-20F0-442D-9304-CAA5D9E7F34B}" type="datetimeFigureOut">
              <a:rPr lang="en-US" smtClean="0"/>
              <a:pPr/>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DED4F8-20F0-442D-9304-CAA5D9E7F34B}" type="datetimeFigureOut">
              <a:rPr lang="en-US" smtClean="0"/>
              <a:pPr/>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DED4F8-20F0-442D-9304-CAA5D9E7F34B}" type="datetimeFigureOut">
              <a:rPr lang="en-US" smtClean="0"/>
              <a:pPr/>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ED4F8-20F0-442D-9304-CAA5D9E7F34B}" type="datetimeFigureOut">
              <a:rPr lang="en-US" smtClean="0"/>
              <a:pPr/>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DED4F8-20F0-442D-9304-CAA5D9E7F34B}" type="datetimeFigureOut">
              <a:rPr lang="en-US" smtClean="0"/>
              <a:pPr/>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DED4F8-20F0-442D-9304-CAA5D9E7F34B}" type="datetimeFigureOut">
              <a:rPr lang="en-US" smtClean="0"/>
              <a:pPr/>
              <a:t>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DED4F8-20F0-442D-9304-CAA5D9E7F34B}" type="datetimeFigureOut">
              <a:rPr lang="en-US" smtClean="0"/>
              <a:pPr/>
              <a:t>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ED4F8-20F0-442D-9304-CAA5D9E7F34B}" type="datetimeFigureOut">
              <a:rPr lang="en-US" smtClean="0"/>
              <a:pPr/>
              <a:t>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ED4F8-20F0-442D-9304-CAA5D9E7F34B}" type="datetimeFigureOut">
              <a:rPr lang="en-US" smtClean="0"/>
              <a:pPr/>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ED4F8-20F0-442D-9304-CAA5D9E7F34B}" type="datetimeFigureOut">
              <a:rPr lang="en-US" smtClean="0"/>
              <a:pPr/>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7545F2-E49A-4D96-B56B-9571F71C4B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ED4F8-20F0-442D-9304-CAA5D9E7F34B}" type="datetimeFigureOut">
              <a:rPr lang="en-US" smtClean="0"/>
              <a:pPr/>
              <a:t>2/25/2021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7545F2-E49A-4D96-B56B-9571F71C4B4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ocDowning103@att.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2819400"/>
          </a:xfrm>
        </p:spPr>
        <p:txBody>
          <a:bodyPr/>
          <a:lstStyle/>
          <a:p>
            <a:r>
              <a:rPr lang="en-US" sz="9600" dirty="0">
                <a:solidFill>
                  <a:srgbClr val="FF0000"/>
                </a:solidFill>
                <a:latin typeface="Ravie" pitchFamily="82" charset="0"/>
              </a:rPr>
              <a:t>Anger</a:t>
            </a:r>
            <a:r>
              <a:rPr lang="en-US" sz="8800" dirty="0">
                <a:latin typeface="Ravie" pitchFamily="82" charset="0"/>
              </a:rPr>
              <a:t> </a:t>
            </a:r>
            <a:br>
              <a:rPr lang="en-US" dirty="0">
                <a:latin typeface="Elephant" pitchFamily="18" charset="0"/>
              </a:rPr>
            </a:br>
            <a:r>
              <a:rPr lang="en-US" dirty="0">
                <a:latin typeface="Elephant" pitchFamily="18" charset="0"/>
              </a:rPr>
              <a:t>for Good or for Bad </a:t>
            </a:r>
          </a:p>
        </p:txBody>
      </p:sp>
      <p:sp>
        <p:nvSpPr>
          <p:cNvPr id="3" name="Subtitle 2"/>
          <p:cNvSpPr>
            <a:spLocks noGrp="1"/>
          </p:cNvSpPr>
          <p:nvPr>
            <p:ph type="subTitle" idx="1"/>
          </p:nvPr>
        </p:nvSpPr>
        <p:spPr>
          <a:xfrm>
            <a:off x="1371600" y="3657600"/>
            <a:ext cx="6400800" cy="2514600"/>
          </a:xfrm>
        </p:spPr>
        <p:txBody>
          <a:bodyPr>
            <a:normAutofit/>
          </a:bodyPr>
          <a:lstStyle/>
          <a:p>
            <a:r>
              <a:rPr lang="en-US" b="1" dirty="0">
                <a:solidFill>
                  <a:schemeClr val="tx1"/>
                </a:solidFill>
                <a:latin typeface="Arial Black" panose="020B0A04020102020204" pitchFamily="34" charset="0"/>
              </a:rPr>
              <a:t>Myron Doc Downing PhD</a:t>
            </a:r>
          </a:p>
          <a:p>
            <a:r>
              <a:rPr lang="en-US" sz="2000" b="1" dirty="0">
                <a:solidFill>
                  <a:srgbClr val="2929E9"/>
                </a:solidFill>
                <a:latin typeface="Arial" panose="020B0604020202020204" pitchFamily="34" charset="0"/>
                <a:cs typeface="Arial" panose="020B0604020202020204" pitchFamily="34" charset="0"/>
                <a:hlinkClick r:id="rId2"/>
              </a:rPr>
              <a:t>DocDowning103@</a:t>
            </a:r>
            <a:r>
              <a:rPr lang="en-US" sz="2000" b="1" dirty="0">
                <a:solidFill>
                  <a:srgbClr val="2929E9"/>
                </a:solidFill>
                <a:latin typeface="Arial" panose="020B0604020202020204" pitchFamily="34" charset="0"/>
                <a:cs typeface="Arial" panose="020B0604020202020204" pitchFamily="34" charset="0"/>
              </a:rPr>
              <a:t>gmail.com</a:t>
            </a:r>
          </a:p>
          <a:p>
            <a:r>
              <a:rPr lang="en-US" sz="2000" b="1" dirty="0">
                <a:solidFill>
                  <a:srgbClr val="0070C0"/>
                </a:solidFill>
                <a:latin typeface="Arial" panose="020B0604020202020204" pitchFamily="34" charset="0"/>
                <a:ea typeface="Microsoft YaHei UI Light" panose="020B0502040204020203" pitchFamily="34" charset="-122"/>
                <a:cs typeface="Arial" panose="020B0604020202020204" pitchFamily="34" charset="0"/>
              </a:rPr>
              <a:t>DocDPhD.com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a:bodyPr>
          <a:lstStyle/>
          <a:p>
            <a:r>
              <a:rPr lang="en-US" sz="6000" dirty="0">
                <a:latin typeface="Franklin Gothic Heavy" pitchFamily="34" charset="0"/>
              </a:rPr>
              <a:t>Three Uses of Anger</a:t>
            </a:r>
          </a:p>
        </p:txBody>
      </p:sp>
      <p:sp>
        <p:nvSpPr>
          <p:cNvPr id="3" name="Content Placeholder 2"/>
          <p:cNvSpPr>
            <a:spLocks noGrp="1"/>
          </p:cNvSpPr>
          <p:nvPr>
            <p:ph idx="1"/>
          </p:nvPr>
        </p:nvSpPr>
        <p:spPr>
          <a:xfrm>
            <a:off x="457200" y="2057400"/>
            <a:ext cx="8229600" cy="4068763"/>
          </a:xfrm>
        </p:spPr>
        <p:txBody>
          <a:bodyPr>
            <a:normAutofit/>
          </a:bodyPr>
          <a:lstStyle/>
          <a:p>
            <a:r>
              <a:rPr lang="en-US" sz="4000" dirty="0">
                <a:latin typeface="Cooper Black" pitchFamily="18" charset="0"/>
              </a:rPr>
              <a:t>To reject, to </a:t>
            </a:r>
            <a:r>
              <a:rPr lang="en-US" sz="3600" b="1" dirty="0">
                <a:solidFill>
                  <a:srgbClr val="FF0000"/>
                </a:solidFill>
                <a:latin typeface="Cooper Black" pitchFamily="18" charset="0"/>
              </a:rPr>
              <a:t>permanently</a:t>
            </a:r>
            <a:r>
              <a:rPr lang="en-US" sz="4000" dirty="0">
                <a:latin typeface="Cooper Black" pitchFamily="18" charset="0"/>
              </a:rPr>
              <a:t> keep the person out of your life</a:t>
            </a:r>
            <a:r>
              <a:rPr lang="en-US" sz="4000" dirty="0"/>
              <a:t>.</a:t>
            </a:r>
          </a:p>
          <a:p>
            <a:r>
              <a:rPr lang="en-US" sz="4000" dirty="0">
                <a:latin typeface="Cooper Black" pitchFamily="18" charset="0"/>
              </a:rPr>
              <a:t>To manipulate the other person.</a:t>
            </a:r>
          </a:p>
          <a:p>
            <a:r>
              <a:rPr lang="en-US" sz="4000" dirty="0">
                <a:latin typeface="Cooper Black" pitchFamily="18" charset="0"/>
              </a:rPr>
              <a:t>To feel good.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Franklin Gothic Heavy" pitchFamily="34" charset="0"/>
              </a:rPr>
              <a:t>All Behavior Has Purpose</a:t>
            </a:r>
          </a:p>
        </p:txBody>
      </p:sp>
      <p:sp>
        <p:nvSpPr>
          <p:cNvPr id="3" name="Content Placeholder 2"/>
          <p:cNvSpPr>
            <a:spLocks noGrp="1"/>
          </p:cNvSpPr>
          <p:nvPr>
            <p:ph idx="1"/>
          </p:nvPr>
        </p:nvSpPr>
        <p:spPr/>
        <p:txBody>
          <a:bodyPr/>
          <a:lstStyle/>
          <a:p>
            <a:r>
              <a:rPr lang="en-US" sz="3600" dirty="0">
                <a:latin typeface="Matura MT Script Capitals" pitchFamily="66" charset="0"/>
              </a:rPr>
              <a:t>Irrational behavior has a purpose in the mind of the person doing it.</a:t>
            </a:r>
          </a:p>
          <a:p>
            <a:r>
              <a:rPr lang="en-US" sz="3600" dirty="0">
                <a:latin typeface="Matura MT Script Capitals" pitchFamily="66" charset="0"/>
              </a:rPr>
              <a:t>Is what you are doing getting you what you want?</a:t>
            </a:r>
          </a:p>
          <a:p>
            <a:r>
              <a:rPr lang="en-US" sz="3600" dirty="0">
                <a:latin typeface="Matura MT Script Capitals" pitchFamily="66" charset="0"/>
              </a:rPr>
              <a:t>If not, you have two choices: </a:t>
            </a:r>
          </a:p>
          <a:p>
            <a:pPr lvl="1"/>
            <a:r>
              <a:rPr lang="en-US" dirty="0">
                <a:latin typeface="Matura MT Script Capitals" pitchFamily="66" charset="0"/>
              </a:rPr>
              <a:t>Do it harder</a:t>
            </a:r>
          </a:p>
          <a:p>
            <a:pPr lvl="1"/>
            <a:r>
              <a:rPr lang="en-US" dirty="0">
                <a:latin typeface="Matura MT Script Capitals" pitchFamily="66" charset="0"/>
              </a:rPr>
              <a:t>Do something different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a:latin typeface="Franklin Gothic Heavy" pitchFamily="34" charset="0"/>
              </a:rPr>
              <a:t>Expressing Anger With:</a:t>
            </a:r>
          </a:p>
        </p:txBody>
      </p:sp>
      <p:sp>
        <p:nvSpPr>
          <p:cNvPr id="3" name="Content Placeholder 2"/>
          <p:cNvSpPr>
            <a:spLocks noGrp="1"/>
          </p:cNvSpPr>
          <p:nvPr>
            <p:ph idx="1"/>
          </p:nvPr>
        </p:nvSpPr>
        <p:spPr>
          <a:xfrm>
            <a:off x="457200" y="1600201"/>
            <a:ext cx="8229600" cy="2209800"/>
          </a:xfrm>
        </p:spPr>
        <p:txBody>
          <a:bodyPr numCol="2">
            <a:normAutofit lnSpcReduction="10000"/>
          </a:bodyPr>
          <a:lstStyle/>
          <a:p>
            <a:r>
              <a:rPr lang="en-US" dirty="0"/>
              <a:t>Put downs 		</a:t>
            </a:r>
          </a:p>
          <a:p>
            <a:r>
              <a:rPr lang="en-US" dirty="0"/>
              <a:t>Name calling</a:t>
            </a:r>
          </a:p>
          <a:p>
            <a:r>
              <a:rPr lang="en-US" dirty="0"/>
              <a:t>Threats</a:t>
            </a:r>
          </a:p>
          <a:p>
            <a:r>
              <a:rPr lang="en-US" dirty="0"/>
              <a:t>Guilt trips</a:t>
            </a:r>
          </a:p>
          <a:p>
            <a:r>
              <a:rPr lang="en-US" dirty="0"/>
              <a:t>Sarcasm</a:t>
            </a:r>
          </a:p>
          <a:p>
            <a:r>
              <a:rPr lang="en-US" dirty="0"/>
              <a:t>Demanding</a:t>
            </a:r>
          </a:p>
          <a:p>
            <a:r>
              <a:rPr lang="en-US" dirty="0"/>
              <a:t>Judgments</a:t>
            </a:r>
          </a:p>
          <a:p>
            <a:r>
              <a:rPr lang="en-US" dirty="0"/>
              <a:t>Blaming </a:t>
            </a:r>
          </a:p>
        </p:txBody>
      </p:sp>
      <p:sp>
        <p:nvSpPr>
          <p:cNvPr id="4" name="TextBox 3"/>
          <p:cNvSpPr txBox="1"/>
          <p:nvPr/>
        </p:nvSpPr>
        <p:spPr>
          <a:xfrm>
            <a:off x="609600" y="4114800"/>
            <a:ext cx="7391400" cy="1938992"/>
          </a:xfrm>
          <a:prstGeom prst="rect">
            <a:avLst/>
          </a:prstGeom>
          <a:noFill/>
        </p:spPr>
        <p:txBody>
          <a:bodyPr wrap="square" rtlCol="0">
            <a:spAutoFit/>
          </a:bodyPr>
          <a:lstStyle/>
          <a:p>
            <a:pPr algn="ctr"/>
            <a:r>
              <a:rPr lang="en-US" sz="6000" dirty="0">
                <a:solidFill>
                  <a:srgbClr val="FF0000"/>
                </a:solidFill>
                <a:latin typeface="Franklin Gothic Heavy" pitchFamily="34" charset="0"/>
              </a:rPr>
              <a:t>Is like putting out a fire with gasoline!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a:latin typeface="Matura MT Script Capitals" pitchFamily="66" charset="0"/>
              </a:rPr>
              <a:t>Verbal Aikido</a:t>
            </a:r>
            <a:endParaRPr lang="en-US" sz="7200" dirty="0"/>
          </a:p>
        </p:txBody>
      </p:sp>
      <p:sp>
        <p:nvSpPr>
          <p:cNvPr id="3" name="Content Placeholder 2"/>
          <p:cNvSpPr>
            <a:spLocks noGrp="1"/>
          </p:cNvSpPr>
          <p:nvPr>
            <p:ph idx="1"/>
          </p:nvPr>
        </p:nvSpPr>
        <p:spPr/>
        <p:txBody>
          <a:bodyPr>
            <a:normAutofit lnSpcReduction="10000"/>
          </a:bodyPr>
          <a:lstStyle/>
          <a:p>
            <a:r>
              <a:rPr lang="en-US" dirty="0"/>
              <a:t>In Aikido, both physical and verbal, you do not attack your opponent, nor do you defend or block the other persons attack on you.  You simply sidestep or co-opt the attack.  That means you must know where you are in relationship to your environment and others.  You must be clear about your boundaries and be willing not to let others take advantage of you.  You must be respectful of others and their boundaries.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sz="7200" dirty="0">
                <a:latin typeface="Matura MT Script Capitals" pitchFamily="66" charset="0"/>
              </a:rPr>
              <a:t>Verbal Aikido</a:t>
            </a:r>
          </a:p>
        </p:txBody>
      </p:sp>
      <p:sp>
        <p:nvSpPr>
          <p:cNvPr id="3" name="Content Placeholder 2"/>
          <p:cNvSpPr>
            <a:spLocks noGrp="1"/>
          </p:cNvSpPr>
          <p:nvPr>
            <p:ph idx="1"/>
          </p:nvPr>
        </p:nvSpPr>
        <p:spPr>
          <a:xfrm>
            <a:off x="457200" y="1676400"/>
            <a:ext cx="8229600" cy="4724400"/>
          </a:xfrm>
        </p:spPr>
        <p:txBody>
          <a:bodyPr>
            <a:normAutofit fontScale="70000" lnSpcReduction="20000"/>
          </a:bodyPr>
          <a:lstStyle/>
          <a:p>
            <a:pPr lvl="0"/>
            <a:r>
              <a:rPr lang="en-US" dirty="0"/>
              <a:t>“I would be less than honest with you if I don’t tell you</a:t>
            </a:r>
            <a:r>
              <a:rPr lang="en-US"/>
              <a:t>…” State </a:t>
            </a:r>
            <a:r>
              <a:rPr lang="en-US" dirty="0"/>
              <a:t>your purpose or intent in the beginning. </a:t>
            </a:r>
            <a:endParaRPr lang="en-US" b="1" dirty="0"/>
          </a:p>
          <a:p>
            <a:pPr lvl="0"/>
            <a:r>
              <a:rPr lang="en-US" dirty="0"/>
              <a:t>“If I do what you are asking, I would feel resentful and bitter towards you, and I love (care) about you enough that I wouldn’t want to do that to our relationship.”</a:t>
            </a:r>
            <a:endParaRPr lang="en-US" b="1" dirty="0"/>
          </a:p>
          <a:p>
            <a:pPr lvl="0"/>
            <a:r>
              <a:rPr lang="en-US" dirty="0"/>
              <a:t>“That is not acceptable.”</a:t>
            </a:r>
            <a:endParaRPr lang="en-US" b="1" dirty="0"/>
          </a:p>
          <a:p>
            <a:pPr lvl="0"/>
            <a:r>
              <a:rPr lang="en-US" dirty="0"/>
              <a:t>“How do you want me to respond to you when you…?”</a:t>
            </a:r>
            <a:endParaRPr lang="en-US" b="1" dirty="0"/>
          </a:p>
          <a:p>
            <a:pPr lvl="0"/>
            <a:r>
              <a:rPr lang="en-US" dirty="0"/>
              <a:t>“Would you be willing to…</a:t>
            </a:r>
            <a:endParaRPr lang="en-US" b="1" dirty="0"/>
          </a:p>
          <a:p>
            <a:pPr lvl="0"/>
            <a:r>
              <a:rPr lang="en-US" dirty="0"/>
              <a:t>Nevertheless…Regardless…</a:t>
            </a:r>
            <a:endParaRPr lang="en-US" b="1" dirty="0"/>
          </a:p>
          <a:p>
            <a:pPr lvl="0"/>
            <a:r>
              <a:rPr lang="en-US" dirty="0"/>
              <a:t>“I hear you saying that you are feeling…”</a:t>
            </a:r>
            <a:endParaRPr lang="en-US" b="1" dirty="0"/>
          </a:p>
          <a:p>
            <a:pPr lvl="0"/>
            <a:r>
              <a:rPr lang="en-US" dirty="0"/>
              <a:t>“I feel…  (Feelings vs. Judgments)</a:t>
            </a:r>
            <a:endParaRPr lang="en-US" b="1" dirty="0"/>
          </a:p>
          <a:p>
            <a:pPr lvl="0"/>
            <a:r>
              <a:rPr lang="en-US" dirty="0"/>
              <a:t>“How is that working for you?”</a:t>
            </a:r>
          </a:p>
          <a:p>
            <a:r>
              <a:rPr lang="en-US" dirty="0"/>
              <a:t>“That is a hard way to learn.”</a:t>
            </a:r>
            <a:endParaRPr lang="en-US" b="1" dirty="0"/>
          </a:p>
          <a:p>
            <a:pPr lvl="0"/>
            <a:r>
              <a:rPr lang="en-US" dirty="0"/>
              <a:t>“How long do you want to keep doing that?”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normAutofit/>
          </a:bodyPr>
          <a:lstStyle/>
          <a:p>
            <a:r>
              <a:rPr lang="en-US" sz="4800" dirty="0">
                <a:latin typeface="Elephant" pitchFamily="18" charset="0"/>
              </a:rPr>
              <a:t>Nobody has ever gone to jail</a:t>
            </a:r>
            <a:br>
              <a:rPr lang="en-US" sz="4800" dirty="0">
                <a:latin typeface="Elephant" pitchFamily="18" charset="0"/>
              </a:rPr>
            </a:br>
            <a:r>
              <a:rPr lang="en-US" sz="4800" dirty="0">
                <a:latin typeface="Elephant" pitchFamily="18" charset="0"/>
              </a:rPr>
              <a:t>for being angry!</a:t>
            </a:r>
          </a:p>
        </p:txBody>
      </p:sp>
      <p:sp>
        <p:nvSpPr>
          <p:cNvPr id="3" name="Content Placeholder 2"/>
          <p:cNvSpPr>
            <a:spLocks noGrp="1"/>
          </p:cNvSpPr>
          <p:nvPr>
            <p:ph idx="1"/>
          </p:nvPr>
        </p:nvSpPr>
        <p:spPr>
          <a:xfrm>
            <a:off x="457200" y="3657600"/>
            <a:ext cx="8229600" cy="2468563"/>
          </a:xfrm>
        </p:spPr>
        <p:txBody>
          <a:bodyPr/>
          <a:lstStyle/>
          <a:p>
            <a:r>
              <a:rPr lang="en-US" dirty="0"/>
              <a:t>It is what you do with it that gets you into trouble.</a:t>
            </a:r>
          </a:p>
          <a:p>
            <a:r>
              <a:rPr lang="en-US" dirty="0"/>
              <a:t>It is how you say it that creates the problem.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457200"/>
            <a:ext cx="8229600" cy="2362200"/>
          </a:xfrm>
        </p:spPr>
        <p:txBody>
          <a:bodyPr>
            <a:normAutofit fontScale="90000"/>
          </a:bodyPr>
          <a:lstStyle/>
          <a:p>
            <a:r>
              <a:rPr lang="en-US" sz="9800" dirty="0">
                <a:solidFill>
                  <a:srgbClr val="FF0000"/>
                </a:solidFill>
                <a:latin typeface="Ravie" pitchFamily="82" charset="0"/>
              </a:rPr>
              <a:t>Anger</a:t>
            </a:r>
            <a:br>
              <a:rPr lang="en-US" dirty="0">
                <a:solidFill>
                  <a:srgbClr val="FF0000"/>
                </a:solidFill>
                <a:latin typeface="Ravie" pitchFamily="82" charset="0"/>
              </a:rPr>
            </a:br>
            <a:r>
              <a:rPr lang="en-US" sz="6000" dirty="0">
                <a:latin typeface="Elephant" pitchFamily="18" charset="0"/>
              </a:rPr>
              <a:t>For good</a:t>
            </a:r>
            <a:r>
              <a:rPr lang="en-US" sz="6000" dirty="0">
                <a:solidFill>
                  <a:srgbClr val="FF0000"/>
                </a:solidFill>
                <a:latin typeface="Ravie" pitchFamily="82" charset="0"/>
              </a:rPr>
              <a:t> </a:t>
            </a:r>
            <a:br>
              <a:rPr lang="en-US" dirty="0">
                <a:solidFill>
                  <a:srgbClr val="FF0000"/>
                </a:solidFill>
                <a:latin typeface="Ravie" pitchFamily="82" charset="0"/>
              </a:rPr>
            </a:br>
            <a:endParaRPr lang="en-US" dirty="0">
              <a:solidFill>
                <a:srgbClr val="FF0000"/>
              </a:solidFill>
              <a:latin typeface="Ravie" pitchFamily="82" charset="0"/>
            </a:endParaRPr>
          </a:p>
        </p:txBody>
      </p:sp>
      <p:sp>
        <p:nvSpPr>
          <p:cNvPr id="11" name="Content Placeholder 10"/>
          <p:cNvSpPr>
            <a:spLocks noGrp="1"/>
          </p:cNvSpPr>
          <p:nvPr>
            <p:ph idx="1"/>
          </p:nvPr>
        </p:nvSpPr>
        <p:spPr>
          <a:xfrm>
            <a:off x="457200" y="2667000"/>
            <a:ext cx="8229600" cy="3810000"/>
          </a:xfrm>
        </p:spPr>
        <p:txBody>
          <a:bodyPr>
            <a:normAutofit fontScale="77500" lnSpcReduction="20000"/>
          </a:bodyPr>
          <a:lstStyle/>
          <a:p>
            <a:r>
              <a:rPr lang="en-US" sz="3600" b="1" dirty="0"/>
              <a:t>If anger is a sin, then lying about being angry is a double sin.</a:t>
            </a:r>
          </a:p>
          <a:p>
            <a:r>
              <a:rPr lang="en-US" sz="3600" b="1" dirty="0">
                <a:latin typeface="Old English Text MT" pitchFamily="66" charset="0"/>
              </a:rPr>
              <a:t>Be angry and sin not, don’t let the sun go down on your anger. </a:t>
            </a:r>
          </a:p>
          <a:p>
            <a:r>
              <a:rPr lang="en-US" sz="4300" b="1" dirty="0">
                <a:latin typeface="Pristina" pitchFamily="66" charset="0"/>
              </a:rPr>
              <a:t>The opposite of love is. . .</a:t>
            </a:r>
          </a:p>
          <a:p>
            <a:pPr>
              <a:buNone/>
            </a:pPr>
            <a:r>
              <a:rPr lang="en-US" sz="4300" b="1" dirty="0">
                <a:latin typeface="Pristina" pitchFamily="66" charset="0"/>
              </a:rPr>
              <a:t>		You get angriest most at the people you love the most,	</a:t>
            </a:r>
          </a:p>
          <a:p>
            <a:pPr>
              <a:buNone/>
            </a:pPr>
            <a:r>
              <a:rPr lang="en-US" sz="4300" b="1" dirty="0">
                <a:latin typeface="Pristina" pitchFamily="66" charset="0"/>
              </a:rPr>
              <a:t>		Thanks for loving me so much.</a:t>
            </a:r>
            <a:br>
              <a:rPr lang="en-US" b="1" dirty="0"/>
            </a:b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lstStyle/>
          <a:p>
            <a:r>
              <a:rPr lang="en-US" sz="9600" dirty="0">
                <a:solidFill>
                  <a:srgbClr val="FF0000"/>
                </a:solidFill>
                <a:latin typeface="Ravie" pitchFamily="82" charset="0"/>
              </a:rPr>
              <a:t>Anger</a:t>
            </a:r>
            <a:br>
              <a:rPr lang="en-US" dirty="0">
                <a:solidFill>
                  <a:srgbClr val="FF0000"/>
                </a:solidFill>
                <a:latin typeface="Ravie" pitchFamily="82" charset="0"/>
              </a:rPr>
            </a:br>
            <a:r>
              <a:rPr lang="en-US" dirty="0">
                <a:latin typeface="Elephant" pitchFamily="18" charset="0"/>
              </a:rPr>
              <a:t>For bad</a:t>
            </a:r>
            <a:endParaRPr lang="en-US" dirty="0"/>
          </a:p>
        </p:txBody>
      </p:sp>
      <p:sp>
        <p:nvSpPr>
          <p:cNvPr id="3" name="Content Placeholder 2"/>
          <p:cNvSpPr>
            <a:spLocks noGrp="1"/>
          </p:cNvSpPr>
          <p:nvPr>
            <p:ph idx="1"/>
          </p:nvPr>
        </p:nvSpPr>
        <p:spPr>
          <a:xfrm>
            <a:off x="457200" y="3124200"/>
            <a:ext cx="8229600" cy="3001963"/>
          </a:xfrm>
        </p:spPr>
        <p:txBody>
          <a:bodyPr>
            <a:normAutofit/>
          </a:bodyPr>
          <a:lstStyle/>
          <a:p>
            <a:r>
              <a:rPr lang="en-US" sz="3600" dirty="0">
                <a:latin typeface="Matura MT Script Capitals" pitchFamily="66" charset="0"/>
              </a:rPr>
              <a:t>To repress a feeling is to give it unlimited power. </a:t>
            </a:r>
          </a:p>
          <a:p>
            <a:r>
              <a:rPr lang="en-US" dirty="0">
                <a:latin typeface="Franklin Gothic Heavy" pitchFamily="34" charset="0"/>
              </a:rPr>
              <a:t>Depression is anger turned inward.</a:t>
            </a:r>
          </a:p>
          <a:p>
            <a:r>
              <a:rPr lang="en-US" dirty="0">
                <a:latin typeface="Franklin Gothic Heavy" pitchFamily="34" charset="0"/>
              </a:rPr>
              <a:t>60% of all cancers occur after 6 to 18 months of a major depression.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normAutofit/>
          </a:bodyPr>
          <a:lstStyle/>
          <a:p>
            <a:r>
              <a:rPr lang="en-US" dirty="0">
                <a:latin typeface="Franklin Gothic Heavy" pitchFamily="34" charset="0"/>
              </a:rPr>
              <a:t>Nobody has ever made you angry, happy or hurt your feelings</a:t>
            </a:r>
          </a:p>
        </p:txBody>
      </p:sp>
      <p:sp>
        <p:nvSpPr>
          <p:cNvPr id="3" name="Content Placeholder 2"/>
          <p:cNvSpPr>
            <a:spLocks noGrp="1"/>
          </p:cNvSpPr>
          <p:nvPr>
            <p:ph idx="1"/>
          </p:nvPr>
        </p:nvSpPr>
        <p:spPr>
          <a:xfrm>
            <a:off x="457200" y="3048000"/>
            <a:ext cx="8229600" cy="3078163"/>
          </a:xfrm>
        </p:spPr>
        <p:txBody>
          <a:bodyPr/>
          <a:lstStyle/>
          <a:p>
            <a:r>
              <a:rPr lang="en-US" sz="4800" b="1" dirty="0">
                <a:latin typeface="Curlz MT" pitchFamily="82" charset="0"/>
              </a:rPr>
              <a:t>Kinky Thinking:</a:t>
            </a:r>
          </a:p>
          <a:p>
            <a:pPr lvl="1"/>
            <a:r>
              <a:rPr lang="en-US" dirty="0"/>
              <a:t>People should do what I think they should do, not what they do.</a:t>
            </a:r>
          </a:p>
          <a:p>
            <a:pPr lvl="1"/>
            <a:r>
              <a:rPr lang="en-US" dirty="0"/>
              <a:t>People should make me happy.</a:t>
            </a:r>
          </a:p>
          <a:p>
            <a:pPr lvl="1"/>
            <a:r>
              <a:rPr lang="en-US" dirty="0"/>
              <a:t>I should make others happy.</a:t>
            </a:r>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dirty="0">
                <a:latin typeface="Matura MT Script Capitals" pitchFamily="66" charset="0"/>
              </a:rPr>
              <a:t>If somebody hurts your feelings, </a:t>
            </a:r>
            <a:br>
              <a:rPr lang="en-US" dirty="0">
                <a:latin typeface="Matura MT Script Capitals" pitchFamily="66" charset="0"/>
              </a:rPr>
            </a:br>
            <a:r>
              <a:rPr lang="en-US" dirty="0">
                <a:latin typeface="Matura MT Script Capitals" pitchFamily="66" charset="0"/>
              </a:rPr>
              <a:t>then you did something wrong!</a:t>
            </a:r>
          </a:p>
        </p:txBody>
      </p:sp>
      <p:sp>
        <p:nvSpPr>
          <p:cNvPr id="3" name="Content Placeholder 2"/>
          <p:cNvSpPr>
            <a:spLocks noGrp="1"/>
          </p:cNvSpPr>
          <p:nvPr>
            <p:ph idx="1"/>
          </p:nvPr>
        </p:nvSpPr>
        <p:spPr>
          <a:xfrm>
            <a:off x="457200" y="2286000"/>
            <a:ext cx="8229600" cy="3840163"/>
          </a:xfrm>
        </p:spPr>
        <p:txBody>
          <a:bodyPr/>
          <a:lstStyle/>
          <a:p>
            <a:r>
              <a:rPr lang="en-US" dirty="0"/>
              <a:t>70% of the time when you get your feelings hurt, it is because you did something wrong!</a:t>
            </a:r>
          </a:p>
          <a:p>
            <a:r>
              <a:rPr lang="en-US" dirty="0"/>
              <a:t>You either misunderstood or misinterpreted what somebody did or said. </a:t>
            </a:r>
          </a:p>
          <a:p>
            <a:r>
              <a:rPr lang="en-US" u="sng" dirty="0"/>
              <a:t>What you did wrong </a:t>
            </a:r>
            <a:r>
              <a:rPr lang="en-US" dirty="0"/>
              <a:t>was not check out with that person to see if they meant to hurt your feelings.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r>
              <a:rPr lang="en-US" dirty="0">
                <a:latin typeface="Matura MT Script Capitals" pitchFamily="66" charset="0"/>
              </a:rPr>
              <a:t>If somebody hurts your feelings, </a:t>
            </a:r>
            <a:br>
              <a:rPr lang="en-US" dirty="0">
                <a:latin typeface="Matura MT Script Capitals" pitchFamily="66" charset="0"/>
              </a:rPr>
            </a:br>
            <a:r>
              <a:rPr lang="en-US" dirty="0">
                <a:latin typeface="Matura MT Script Capitals" pitchFamily="66" charset="0"/>
              </a:rPr>
              <a:t> you did something wrong!</a:t>
            </a:r>
            <a:endParaRPr lang="en-US" dirty="0"/>
          </a:p>
        </p:txBody>
      </p:sp>
      <p:sp>
        <p:nvSpPr>
          <p:cNvPr id="3" name="Content Placeholder 2"/>
          <p:cNvSpPr>
            <a:spLocks noGrp="1"/>
          </p:cNvSpPr>
          <p:nvPr>
            <p:ph idx="1"/>
          </p:nvPr>
        </p:nvSpPr>
        <p:spPr>
          <a:xfrm>
            <a:off x="457200" y="2057400"/>
            <a:ext cx="8229600" cy="4068763"/>
          </a:xfrm>
        </p:spPr>
        <p:txBody>
          <a:bodyPr>
            <a:normAutofit lnSpcReduction="10000"/>
          </a:bodyPr>
          <a:lstStyle/>
          <a:p>
            <a:r>
              <a:rPr lang="en-US" dirty="0"/>
              <a:t>30% of the time that person meant to hurt your feelings. </a:t>
            </a:r>
          </a:p>
          <a:p>
            <a:r>
              <a:rPr lang="en-US" dirty="0"/>
              <a:t>If a mean, raciest, sexist, stupid person wants to hurt your feelings, then who has the problem? </a:t>
            </a:r>
          </a:p>
          <a:p>
            <a:r>
              <a:rPr lang="en-US" dirty="0"/>
              <a:t>It is still your fault  because. . .</a:t>
            </a:r>
          </a:p>
          <a:p>
            <a:r>
              <a:rPr lang="en-US" dirty="0"/>
              <a:t>You made someone else’s problem your problem.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9600" dirty="0">
                <a:solidFill>
                  <a:srgbClr val="FF0000"/>
                </a:solidFill>
                <a:latin typeface="Broadway" pitchFamily="82" charset="0"/>
              </a:rPr>
              <a:t>To Me rule</a:t>
            </a:r>
          </a:p>
        </p:txBody>
      </p:sp>
      <p:sp>
        <p:nvSpPr>
          <p:cNvPr id="3" name="Content Placeholder 2"/>
          <p:cNvSpPr>
            <a:spLocks noGrp="1"/>
          </p:cNvSpPr>
          <p:nvPr>
            <p:ph idx="1"/>
          </p:nvPr>
        </p:nvSpPr>
        <p:spPr>
          <a:xfrm>
            <a:off x="457200" y="1828800"/>
            <a:ext cx="8229600" cy="4297363"/>
          </a:xfrm>
        </p:spPr>
        <p:txBody>
          <a:bodyPr>
            <a:noAutofit/>
          </a:bodyPr>
          <a:lstStyle/>
          <a:p>
            <a:pPr>
              <a:buNone/>
            </a:pPr>
            <a:r>
              <a:rPr lang="en-US" sz="6600" dirty="0">
                <a:latin typeface="Franklin Gothic Heavy" pitchFamily="34" charset="0"/>
              </a:rPr>
              <a:t>What I say about you says </a:t>
            </a:r>
            <a:r>
              <a:rPr lang="en-US" sz="6600" dirty="0">
                <a:solidFill>
                  <a:srgbClr val="0000CC"/>
                </a:solidFill>
                <a:latin typeface="Franklin Gothic Heavy" pitchFamily="34" charset="0"/>
              </a:rPr>
              <a:t>nothing</a:t>
            </a:r>
            <a:r>
              <a:rPr lang="en-US" sz="6600" dirty="0">
                <a:latin typeface="Franklin Gothic Heavy" pitchFamily="34" charset="0"/>
              </a:rPr>
              <a:t> about you, it only tells you about 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r>
              <a:rPr lang="en-US" sz="5400" dirty="0">
                <a:latin typeface="Franklin Gothic Heavy" pitchFamily="34" charset="0"/>
              </a:rPr>
              <a:t>THREE THINGS </a:t>
            </a:r>
            <a:br>
              <a:rPr lang="en-US" sz="5400" dirty="0">
                <a:latin typeface="Franklin Gothic Heavy" pitchFamily="34" charset="0"/>
              </a:rPr>
            </a:br>
            <a:r>
              <a:rPr lang="en-US" sz="5400" dirty="0">
                <a:latin typeface="Franklin Gothic Heavy" pitchFamily="34" charset="0"/>
              </a:rPr>
              <a:t>WE FIGHT ABOUT</a:t>
            </a:r>
          </a:p>
        </p:txBody>
      </p:sp>
      <p:sp>
        <p:nvSpPr>
          <p:cNvPr id="3" name="Content Placeholder 2"/>
          <p:cNvSpPr>
            <a:spLocks noGrp="1"/>
          </p:cNvSpPr>
          <p:nvPr>
            <p:ph idx="1"/>
          </p:nvPr>
        </p:nvSpPr>
        <p:spPr>
          <a:xfrm>
            <a:off x="457200" y="2286000"/>
            <a:ext cx="8229600" cy="3840163"/>
          </a:xfrm>
        </p:spPr>
        <p:txBody>
          <a:bodyPr>
            <a:normAutofit lnSpcReduction="10000"/>
          </a:bodyPr>
          <a:lstStyle/>
          <a:p>
            <a:r>
              <a:rPr lang="en-US" sz="3600" dirty="0">
                <a:latin typeface="Matura MT Script Capitals" pitchFamily="66" charset="0"/>
              </a:rPr>
              <a:t>The need to feel </a:t>
            </a:r>
            <a:r>
              <a:rPr lang="en-US" sz="3600" dirty="0">
                <a:solidFill>
                  <a:srgbClr val="FF0000"/>
                </a:solidFill>
                <a:latin typeface="Matura MT Script Capitals" pitchFamily="66" charset="0"/>
              </a:rPr>
              <a:t>important </a:t>
            </a:r>
            <a:r>
              <a:rPr lang="en-US" sz="3600" dirty="0">
                <a:latin typeface="Matura MT Script Capitals" pitchFamily="66" charset="0"/>
              </a:rPr>
              <a:t>or significant, the basic human need. (Starts at birth)</a:t>
            </a:r>
          </a:p>
          <a:p>
            <a:r>
              <a:rPr lang="en-US" sz="3600" dirty="0">
                <a:latin typeface="Matura MT Script Capitals" pitchFamily="66" charset="0"/>
              </a:rPr>
              <a:t>The need to be </a:t>
            </a:r>
            <a:r>
              <a:rPr lang="en-US" sz="3600" dirty="0">
                <a:solidFill>
                  <a:srgbClr val="FF0000"/>
                </a:solidFill>
                <a:latin typeface="Matura MT Script Capitals" pitchFamily="66" charset="0"/>
              </a:rPr>
              <a:t>connected</a:t>
            </a:r>
            <a:r>
              <a:rPr lang="en-US" sz="3600" dirty="0">
                <a:latin typeface="Matura MT Script Capitals" pitchFamily="66" charset="0"/>
              </a:rPr>
              <a:t>, which is the fear of abandonment. (Starts at one)</a:t>
            </a:r>
          </a:p>
          <a:p>
            <a:r>
              <a:rPr lang="en-US" sz="3600" dirty="0">
                <a:latin typeface="Matura MT Script Capitals" pitchFamily="66" charset="0"/>
              </a:rPr>
              <a:t>The need to feel as if you have </a:t>
            </a:r>
            <a:r>
              <a:rPr lang="en-US" sz="3600" dirty="0">
                <a:solidFill>
                  <a:srgbClr val="FF0000"/>
                </a:solidFill>
                <a:latin typeface="Matura MT Script Capitals" pitchFamily="66" charset="0"/>
              </a:rPr>
              <a:t>control</a:t>
            </a:r>
            <a:r>
              <a:rPr lang="en-US" sz="3600" dirty="0">
                <a:latin typeface="Matura MT Script Capitals" pitchFamily="66" charset="0"/>
              </a:rPr>
              <a:t>. (Starts at two)</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2122</TotalTime>
  <Words>731</Words>
  <Application>Microsoft Office PowerPoint</Application>
  <PresentationFormat>On-screen Show (4:3)</PresentationFormat>
  <Paragraphs>71</Paragraphs>
  <Slides>14</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14</vt:i4>
      </vt:variant>
    </vt:vector>
  </HeadingPairs>
  <TitlesOfParts>
    <vt:vector size="27" baseType="lpstr">
      <vt:lpstr>Arial</vt:lpstr>
      <vt:lpstr>Arial Black</vt:lpstr>
      <vt:lpstr>Broadway</vt:lpstr>
      <vt:lpstr>Calibri</vt:lpstr>
      <vt:lpstr>Cooper Black</vt:lpstr>
      <vt:lpstr>Curlz MT</vt:lpstr>
      <vt:lpstr>Elephant</vt:lpstr>
      <vt:lpstr>Franklin Gothic Heavy</vt:lpstr>
      <vt:lpstr>Matura MT Script Capitals</vt:lpstr>
      <vt:lpstr>Old English Text MT</vt:lpstr>
      <vt:lpstr>Pristina</vt:lpstr>
      <vt:lpstr>Ravie</vt:lpstr>
      <vt:lpstr>Office Theme</vt:lpstr>
      <vt:lpstr>Anger  for Good or for Bad </vt:lpstr>
      <vt:lpstr>Nobody has ever gone to jail for being angry!</vt:lpstr>
      <vt:lpstr>Anger For good  </vt:lpstr>
      <vt:lpstr>Anger For bad</vt:lpstr>
      <vt:lpstr>Nobody has ever made you angry, happy or hurt your feelings</vt:lpstr>
      <vt:lpstr>If somebody hurts your feelings,  then you did something wrong!</vt:lpstr>
      <vt:lpstr>If somebody hurts your feelings,   you did something wrong!</vt:lpstr>
      <vt:lpstr>To Me rule</vt:lpstr>
      <vt:lpstr>THREE THINGS  WE FIGHT ABOUT</vt:lpstr>
      <vt:lpstr>Three Uses of Anger</vt:lpstr>
      <vt:lpstr>All Behavior Has Purpose</vt:lpstr>
      <vt:lpstr>Expressing Anger With:</vt:lpstr>
      <vt:lpstr>Verbal Aikido</vt:lpstr>
      <vt:lpstr>Verbal Aikido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Anger for Good or for Bad</dc:title>
  <dc:creator>M.K. (Doc) Downing, Ph.D, LMFT</dc:creator>
  <cp:lastModifiedBy>Doc Downing</cp:lastModifiedBy>
  <cp:revision>69</cp:revision>
  <dcterms:created xsi:type="dcterms:W3CDTF">2011-04-20T21:58:29Z</dcterms:created>
  <dcterms:modified xsi:type="dcterms:W3CDTF">2021-02-25T21:36:18Z</dcterms:modified>
</cp:coreProperties>
</file>